
<file path=[Content_Types].xml><?xml version="1.0" encoding="utf-8"?>
<Types xmlns="http://schemas.openxmlformats.org/package/2006/content-types">
  <Default Extension="gif" ContentType="image/gif"/>
  <Default Extension="glb" ContentType="model/gltf.binary"/>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99" r:id="rId20"/>
    <p:sldId id="277" r:id="rId21"/>
    <p:sldId id="278" r:id="rId22"/>
    <p:sldId id="279" r:id="rId23"/>
    <p:sldId id="280" r:id="rId24"/>
    <p:sldId id="281" r:id="rId25"/>
    <p:sldId id="282" r:id="rId26"/>
    <p:sldId id="283" r:id="rId27"/>
    <p:sldId id="284" r:id="rId28"/>
    <p:sldId id="285" r:id="rId29"/>
    <p:sldId id="286" r:id="rId30"/>
    <p:sldId id="287" r:id="rId31"/>
    <p:sldId id="298" r:id="rId32"/>
    <p:sldId id="297" r:id="rId33"/>
    <p:sldId id="289" r:id="rId34"/>
    <p:sldId id="290" r:id="rId35"/>
    <p:sldId id="291" r:id="rId36"/>
    <p:sldId id="293" r:id="rId37"/>
    <p:sldId id="294" r:id="rId38"/>
    <p:sldId id="295" r:id="rId39"/>
    <p:sldId id="29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5" d="100"/>
          <a:sy n="105" d="100"/>
        </p:scale>
        <p:origin x="78" y="120"/>
      </p:cViewPr>
      <p:guideLst>
        <p:guide orient="horz" pos="2208"/>
        <p:guide pos="3840"/>
      </p:guideLst>
    </p:cSldViewPr>
  </p:slideViewPr>
  <p:notesTextViewPr>
    <p:cViewPr>
      <p:scale>
        <a:sx n="1" d="1"/>
        <a:sy n="1" d="1"/>
      </p:scale>
      <p:origin x="0" y="0"/>
    </p:cViewPr>
  </p:notesTextViewPr>
  <p:sorterViewPr>
    <p:cViewPr>
      <p:scale>
        <a:sx n="100" d="100"/>
        <a:sy n="100" d="100"/>
      </p:scale>
      <p:origin x="0" y="-8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C727A-7184-45CA-B099-FCD27A605974}"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ABB46-86A6-4298-9A8D-EBEC77F0EB8B}" type="slidenum">
              <a:rPr lang="en-US" smtClean="0"/>
              <a:t>‹#›</a:t>
            </a:fld>
            <a:endParaRPr lang="en-US"/>
          </a:p>
        </p:txBody>
      </p:sp>
    </p:spTree>
    <p:extLst>
      <p:ext uri="{BB962C8B-B14F-4D97-AF65-F5344CB8AC3E}">
        <p14:creationId xmlns:p14="http://schemas.microsoft.com/office/powerpoint/2010/main" val="375449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9</a:t>
            </a:fld>
            <a:endParaRPr lang="en-US"/>
          </a:p>
        </p:txBody>
      </p:sp>
    </p:spTree>
    <p:extLst>
      <p:ext uri="{BB962C8B-B14F-4D97-AF65-F5344CB8AC3E}">
        <p14:creationId xmlns:p14="http://schemas.microsoft.com/office/powerpoint/2010/main" val="370034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27</a:t>
            </a:fld>
            <a:endParaRPr lang="en-US"/>
          </a:p>
        </p:txBody>
      </p:sp>
    </p:spTree>
    <p:extLst>
      <p:ext uri="{BB962C8B-B14F-4D97-AF65-F5344CB8AC3E}">
        <p14:creationId xmlns:p14="http://schemas.microsoft.com/office/powerpoint/2010/main" val="130388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28</a:t>
            </a:fld>
            <a:endParaRPr lang="en-US"/>
          </a:p>
        </p:txBody>
      </p:sp>
    </p:spTree>
    <p:extLst>
      <p:ext uri="{BB962C8B-B14F-4D97-AF65-F5344CB8AC3E}">
        <p14:creationId xmlns:p14="http://schemas.microsoft.com/office/powerpoint/2010/main" val="313099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29</a:t>
            </a:fld>
            <a:endParaRPr lang="en-US"/>
          </a:p>
        </p:txBody>
      </p:sp>
    </p:spTree>
    <p:extLst>
      <p:ext uri="{BB962C8B-B14F-4D97-AF65-F5344CB8AC3E}">
        <p14:creationId xmlns:p14="http://schemas.microsoft.com/office/powerpoint/2010/main" val="18806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30</a:t>
            </a:fld>
            <a:endParaRPr lang="en-US"/>
          </a:p>
        </p:txBody>
      </p:sp>
    </p:spTree>
    <p:extLst>
      <p:ext uri="{BB962C8B-B14F-4D97-AF65-F5344CB8AC3E}">
        <p14:creationId xmlns:p14="http://schemas.microsoft.com/office/powerpoint/2010/main" val="345353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31</a:t>
            </a:fld>
            <a:endParaRPr lang="en-US"/>
          </a:p>
        </p:txBody>
      </p:sp>
    </p:spTree>
    <p:extLst>
      <p:ext uri="{BB962C8B-B14F-4D97-AF65-F5344CB8AC3E}">
        <p14:creationId xmlns:p14="http://schemas.microsoft.com/office/powerpoint/2010/main" val="99820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32</a:t>
            </a:fld>
            <a:endParaRPr lang="en-US"/>
          </a:p>
        </p:txBody>
      </p:sp>
    </p:spTree>
    <p:extLst>
      <p:ext uri="{BB962C8B-B14F-4D97-AF65-F5344CB8AC3E}">
        <p14:creationId xmlns:p14="http://schemas.microsoft.com/office/powerpoint/2010/main" val="151924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33</a:t>
            </a:fld>
            <a:endParaRPr lang="en-US"/>
          </a:p>
        </p:txBody>
      </p:sp>
    </p:spTree>
    <p:extLst>
      <p:ext uri="{BB962C8B-B14F-4D97-AF65-F5344CB8AC3E}">
        <p14:creationId xmlns:p14="http://schemas.microsoft.com/office/powerpoint/2010/main" val="74807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34</a:t>
            </a:fld>
            <a:endParaRPr lang="en-US"/>
          </a:p>
        </p:txBody>
      </p:sp>
    </p:spTree>
    <p:extLst>
      <p:ext uri="{BB962C8B-B14F-4D97-AF65-F5344CB8AC3E}">
        <p14:creationId xmlns:p14="http://schemas.microsoft.com/office/powerpoint/2010/main" val="779821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35</a:t>
            </a:fld>
            <a:endParaRPr lang="en-US"/>
          </a:p>
        </p:txBody>
      </p:sp>
    </p:spTree>
    <p:extLst>
      <p:ext uri="{BB962C8B-B14F-4D97-AF65-F5344CB8AC3E}">
        <p14:creationId xmlns:p14="http://schemas.microsoft.com/office/powerpoint/2010/main" val="211842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36</a:t>
            </a:fld>
            <a:endParaRPr lang="en-US"/>
          </a:p>
        </p:txBody>
      </p:sp>
    </p:spTree>
    <p:extLst>
      <p:ext uri="{BB962C8B-B14F-4D97-AF65-F5344CB8AC3E}">
        <p14:creationId xmlns:p14="http://schemas.microsoft.com/office/powerpoint/2010/main" val="247538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17</a:t>
            </a:fld>
            <a:endParaRPr lang="en-US"/>
          </a:p>
        </p:txBody>
      </p:sp>
    </p:spTree>
    <p:extLst>
      <p:ext uri="{BB962C8B-B14F-4D97-AF65-F5344CB8AC3E}">
        <p14:creationId xmlns:p14="http://schemas.microsoft.com/office/powerpoint/2010/main" val="2107930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37</a:t>
            </a:fld>
            <a:endParaRPr lang="en-US"/>
          </a:p>
        </p:txBody>
      </p:sp>
    </p:spTree>
    <p:extLst>
      <p:ext uri="{BB962C8B-B14F-4D97-AF65-F5344CB8AC3E}">
        <p14:creationId xmlns:p14="http://schemas.microsoft.com/office/powerpoint/2010/main" val="240420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38</a:t>
            </a:fld>
            <a:endParaRPr lang="en-US"/>
          </a:p>
        </p:txBody>
      </p:sp>
    </p:spTree>
    <p:extLst>
      <p:ext uri="{BB962C8B-B14F-4D97-AF65-F5344CB8AC3E}">
        <p14:creationId xmlns:p14="http://schemas.microsoft.com/office/powerpoint/2010/main" val="240975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39</a:t>
            </a:fld>
            <a:endParaRPr lang="en-US"/>
          </a:p>
        </p:txBody>
      </p:sp>
    </p:spTree>
    <p:extLst>
      <p:ext uri="{BB962C8B-B14F-4D97-AF65-F5344CB8AC3E}">
        <p14:creationId xmlns:p14="http://schemas.microsoft.com/office/powerpoint/2010/main" val="358602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20</a:t>
            </a:fld>
            <a:endParaRPr lang="en-US"/>
          </a:p>
        </p:txBody>
      </p:sp>
    </p:spTree>
    <p:extLst>
      <p:ext uri="{BB962C8B-B14F-4D97-AF65-F5344CB8AC3E}">
        <p14:creationId xmlns:p14="http://schemas.microsoft.com/office/powerpoint/2010/main" val="3154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21</a:t>
            </a:fld>
            <a:endParaRPr lang="en-US"/>
          </a:p>
        </p:txBody>
      </p:sp>
    </p:spTree>
    <p:extLst>
      <p:ext uri="{BB962C8B-B14F-4D97-AF65-F5344CB8AC3E}">
        <p14:creationId xmlns:p14="http://schemas.microsoft.com/office/powerpoint/2010/main" val="124510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22</a:t>
            </a:fld>
            <a:endParaRPr lang="en-US"/>
          </a:p>
        </p:txBody>
      </p:sp>
    </p:spTree>
    <p:extLst>
      <p:ext uri="{BB962C8B-B14F-4D97-AF65-F5344CB8AC3E}">
        <p14:creationId xmlns:p14="http://schemas.microsoft.com/office/powerpoint/2010/main" val="73543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23</a:t>
            </a:fld>
            <a:endParaRPr lang="en-US"/>
          </a:p>
        </p:txBody>
      </p:sp>
    </p:spTree>
    <p:extLst>
      <p:ext uri="{BB962C8B-B14F-4D97-AF65-F5344CB8AC3E}">
        <p14:creationId xmlns:p14="http://schemas.microsoft.com/office/powerpoint/2010/main" val="334115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24</a:t>
            </a:fld>
            <a:endParaRPr lang="en-US"/>
          </a:p>
        </p:txBody>
      </p:sp>
    </p:spTree>
    <p:extLst>
      <p:ext uri="{BB962C8B-B14F-4D97-AF65-F5344CB8AC3E}">
        <p14:creationId xmlns:p14="http://schemas.microsoft.com/office/powerpoint/2010/main" val="135665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25</a:t>
            </a:fld>
            <a:endParaRPr lang="en-US"/>
          </a:p>
        </p:txBody>
      </p:sp>
    </p:spTree>
    <p:extLst>
      <p:ext uri="{BB962C8B-B14F-4D97-AF65-F5344CB8AC3E}">
        <p14:creationId xmlns:p14="http://schemas.microsoft.com/office/powerpoint/2010/main" val="296133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ABB46-86A6-4298-9A8D-EBEC77F0EB8B}" type="slidenum">
              <a:rPr lang="en-US" smtClean="0"/>
              <a:t>26</a:t>
            </a:fld>
            <a:endParaRPr lang="en-US"/>
          </a:p>
        </p:txBody>
      </p:sp>
    </p:spTree>
    <p:extLst>
      <p:ext uri="{BB962C8B-B14F-4D97-AF65-F5344CB8AC3E}">
        <p14:creationId xmlns:p14="http://schemas.microsoft.com/office/powerpoint/2010/main" val="338051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6C37-4C73-CC80-B45E-3B5B98B106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DD17D3-30B1-A28A-A579-A979039E6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3B1CE5-985E-EBCE-20BE-D5C98DAB1446}"/>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8D87B191-0F29-59DD-28B6-F77D259A1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3C587-4558-92AB-0299-11D4EC2A27D3}"/>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269550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5715-D5C4-8211-10AC-2F7F127A6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A61A22-74D4-D31B-D16B-293FEB065E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D139-74E1-4BC8-F0B9-28457085C5CD}"/>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62CC8CAD-7E13-ADC4-EF1F-DCBF2F88D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EDDFD-3BB1-7C2C-FA24-F5BB35A2D6D2}"/>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2840376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A88EA-B51A-3169-FF58-19D1DCB2B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4BAB0-B902-5F64-7E1D-6EEE72B0F1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AF27F-8BBA-997C-124A-93BB433C02AE}"/>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9827F142-7689-6B9E-F9BA-807099BFA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D9906-FCA5-74C7-0192-418C1DFD1DF5}"/>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397907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17B8-F7E6-F768-5F28-CBC352668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3DD0D-374E-A81A-1AFC-9B096453A6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4F89F-1A1D-9E29-AA5B-958E70D5E511}"/>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65BE69B9-B214-1860-5D45-56A6D2A65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231C1-F17E-D563-9282-936E93A8F51F}"/>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66150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0BF5-5766-A82E-4A85-12153D050E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84ACC-0E00-BBB1-FFA5-3D0EA6A98A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D91DD-480A-2F0D-083C-BD4402386EA7}"/>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90E036D0-B437-8BC3-3415-DAB7CA634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7483D-0B41-1113-E385-46B400F7CE4B}"/>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165067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81BE-8BE6-9A81-8F4D-7A56A435A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FFB89-B02E-E58F-7774-5CCD9F4F11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8A815-A4A7-DD69-2019-905825823A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AF8B3D-91DE-3282-F157-C791D22B76E3}"/>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6" name="Footer Placeholder 5">
            <a:extLst>
              <a:ext uri="{FF2B5EF4-FFF2-40B4-BE49-F238E27FC236}">
                <a16:creationId xmlns:a16="http://schemas.microsoft.com/office/drawing/2014/main" id="{C42BE3D9-71CE-3637-4F2E-F9772E8A6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1E9E1-2713-87EE-4B2F-2DA1C8FDA470}"/>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258490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32DC-BE1A-C249-2D26-C6B8D725A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164AB-11FD-67E9-A400-BDC3AE2F8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D5AF48-0D53-7B99-742A-5A0914A436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4BCA58-DE89-B685-7BD8-BCB4C3D43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765CC-016C-6D88-CE7D-1B8B61B13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310735-61F2-3FA3-2D92-36C79E9027FE}"/>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8" name="Footer Placeholder 7">
            <a:extLst>
              <a:ext uri="{FF2B5EF4-FFF2-40B4-BE49-F238E27FC236}">
                <a16:creationId xmlns:a16="http://schemas.microsoft.com/office/drawing/2014/main" id="{857C54AE-9BB9-E673-D6C6-7C5BB4A7FF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10DF93-62D2-E779-2323-D7C8D236565E}"/>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349184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F069-43BD-A70F-3C42-635D92198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5D275-273B-FCE4-59C6-512CC0BA5680}"/>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4" name="Footer Placeholder 3">
            <a:extLst>
              <a:ext uri="{FF2B5EF4-FFF2-40B4-BE49-F238E27FC236}">
                <a16:creationId xmlns:a16="http://schemas.microsoft.com/office/drawing/2014/main" id="{1D2E1C92-9130-89B2-3ECB-8A0250CD0D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911D7-CBA4-DE92-FE51-953336EAB1A3}"/>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271518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9AD19-8B77-04B3-3FEC-FF2232FAACB9}"/>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3" name="Footer Placeholder 2">
            <a:extLst>
              <a:ext uri="{FF2B5EF4-FFF2-40B4-BE49-F238E27FC236}">
                <a16:creationId xmlns:a16="http://schemas.microsoft.com/office/drawing/2014/main" id="{99D01830-563A-B017-0F0F-D8B155B051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C4511-DB2E-0D61-43BB-6AB1AD27FC1D}"/>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212070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3DB2-86C1-CB11-A003-835A5265F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2321DA-252C-0375-4F77-550C25490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F708B5-50D0-6F61-8C9E-7EEF6352B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6E645-A632-E84C-E8F3-855E8F85D98A}"/>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6" name="Footer Placeholder 5">
            <a:extLst>
              <a:ext uri="{FF2B5EF4-FFF2-40B4-BE49-F238E27FC236}">
                <a16:creationId xmlns:a16="http://schemas.microsoft.com/office/drawing/2014/main" id="{92EA1B1D-D726-26AA-4BFF-57B780BF8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8FC06-2860-2098-9CB0-DE37EA76BEBE}"/>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192745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B53E-D4D9-E294-BF8A-F315D7BA7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B61D58-B86C-F960-07DD-99ECC96A98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5B8C3-2544-464C-F411-A70E693B7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6AE6E-97D8-5AEA-8F90-F4DEC6C54DC5}"/>
              </a:ext>
            </a:extLst>
          </p:cNvPr>
          <p:cNvSpPr>
            <a:spLocks noGrp="1"/>
          </p:cNvSpPr>
          <p:nvPr>
            <p:ph type="dt" sz="half" idx="10"/>
          </p:nvPr>
        </p:nvSpPr>
        <p:spPr/>
        <p:txBody>
          <a:bodyPr/>
          <a:lstStyle/>
          <a:p>
            <a:fld id="{9C68C9DA-1717-4070-A8EC-566C0CF8EE70}" type="datetimeFigureOut">
              <a:rPr lang="en-US" smtClean="0"/>
              <a:t>9/10/2024</a:t>
            </a:fld>
            <a:endParaRPr lang="en-US"/>
          </a:p>
        </p:txBody>
      </p:sp>
      <p:sp>
        <p:nvSpPr>
          <p:cNvPr id="6" name="Footer Placeholder 5">
            <a:extLst>
              <a:ext uri="{FF2B5EF4-FFF2-40B4-BE49-F238E27FC236}">
                <a16:creationId xmlns:a16="http://schemas.microsoft.com/office/drawing/2014/main" id="{3861FB8E-5301-C771-A309-15EA4FE86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C4F29-7F26-BF47-F38A-8DDB758CCFCD}"/>
              </a:ext>
            </a:extLst>
          </p:cNvPr>
          <p:cNvSpPr>
            <a:spLocks noGrp="1"/>
          </p:cNvSpPr>
          <p:nvPr>
            <p:ph type="sldNum" sz="quarter" idx="12"/>
          </p:nvPr>
        </p:nvSpPr>
        <p:spPr/>
        <p:txBody>
          <a:bodyPr/>
          <a:lstStyle/>
          <a:p>
            <a:fld id="{5D3FC424-E877-428B-BD1A-6726D9ED57DC}" type="slidenum">
              <a:rPr lang="en-US" smtClean="0"/>
              <a:t>‹#›</a:t>
            </a:fld>
            <a:endParaRPr lang="en-US"/>
          </a:p>
        </p:txBody>
      </p:sp>
    </p:spTree>
    <p:extLst>
      <p:ext uri="{BB962C8B-B14F-4D97-AF65-F5344CB8AC3E}">
        <p14:creationId xmlns:p14="http://schemas.microsoft.com/office/powerpoint/2010/main" val="55456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F3773-7F26-83E8-812A-03FDC69E4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2440B-6812-6B56-0E09-A272E2850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559AF-9D40-5BCE-CB33-6EABCBEA0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8C9DA-1717-4070-A8EC-566C0CF8EE70}" type="datetimeFigureOut">
              <a:rPr lang="en-US" smtClean="0"/>
              <a:t>9/10/2024</a:t>
            </a:fld>
            <a:endParaRPr lang="en-US"/>
          </a:p>
        </p:txBody>
      </p:sp>
      <p:sp>
        <p:nvSpPr>
          <p:cNvPr id="5" name="Footer Placeholder 4">
            <a:extLst>
              <a:ext uri="{FF2B5EF4-FFF2-40B4-BE49-F238E27FC236}">
                <a16:creationId xmlns:a16="http://schemas.microsoft.com/office/drawing/2014/main" id="{9499B913-58D8-CF37-0898-BD14C96EE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F99AC6-A25D-BA0B-9E8A-42DE5723F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3FC424-E877-428B-BD1A-6726D9ED57DC}" type="slidenum">
              <a:rPr lang="en-US" smtClean="0"/>
              <a:t>‹#›</a:t>
            </a:fld>
            <a:endParaRPr lang="en-US"/>
          </a:p>
        </p:txBody>
      </p:sp>
    </p:spTree>
    <p:extLst>
      <p:ext uri="{BB962C8B-B14F-4D97-AF65-F5344CB8AC3E}">
        <p14:creationId xmlns:p14="http://schemas.microsoft.com/office/powerpoint/2010/main" val="2770024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5.png"/><Relationship Id="rId5" Type="http://schemas.microsoft.com/office/2017/06/relationships/model3d" Target="../media/model3d8.glb"/><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microsoft.com/office/2017/06/relationships/model3d" Target="../media/model3d9.glb"/><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17/06/relationships/model3d" Target="../media/model3d2.glb"/><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microsoft.com/office/2017/06/relationships/model3d" Target="../media/model3d10.glb"/><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17/06/relationships/model3d" Target="../media/model3d2.glb"/><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v-c3ux2UR70?feature=oembed" TargetMode="Externa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gif"/></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2.png"/><Relationship Id="rId5" Type="http://schemas.openxmlformats.org/officeDocument/2006/relationships/image" Target="../media/image30.pn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17/06/relationships/model3d" Target="../media/model3d2.glb"/><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17/06/relationships/model3d" Target="../media/model3d5.glb"/><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17/06/relationships/model3d" Target="../media/model3d4.glb"/><Relationship Id="rId5" Type="http://schemas.openxmlformats.org/officeDocument/2006/relationships/image" Target="../media/image18.png"/><Relationship Id="rId4" Type="http://schemas.microsoft.com/office/2017/06/relationships/model3d" Target="../media/model3d3.glb"/><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17/06/relationships/model3d" Target="../media/model3d6.glb"/><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17/06/relationships/model3d" Target="../media/model3d7.glb"/><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31E0E35A-3C7B-8630-14CB-3E1694732B1D}"/>
              </a:ext>
            </a:extLst>
          </p:cNvPr>
          <p:cNvGrpSpPr/>
          <p:nvPr/>
        </p:nvGrpSpPr>
        <p:grpSpPr>
          <a:xfrm>
            <a:off x="2949228" y="3928739"/>
            <a:ext cx="10462832" cy="10661622"/>
            <a:chOff x="0" y="0"/>
            <a:chExt cx="812800" cy="812800"/>
          </a:xfrm>
        </p:grpSpPr>
        <p:sp>
          <p:nvSpPr>
            <p:cNvPr id="7" name="Freeform 4">
              <a:extLst>
                <a:ext uri="{FF2B5EF4-FFF2-40B4-BE49-F238E27FC236}">
                  <a16:creationId xmlns:a16="http://schemas.microsoft.com/office/drawing/2014/main" id="{8D0C2771-5C1E-FF41-361B-04EA717EB8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txBody>
            <a:bodyPr/>
            <a:lstStyle/>
            <a:p>
              <a:pPr defTabSz="570586"/>
              <a:endParaRPr lang="en-US" sz="1123">
                <a:solidFill>
                  <a:prstClr val="black"/>
                </a:solidFill>
                <a:latin typeface="Calibri"/>
              </a:endParaRPr>
            </a:p>
          </p:txBody>
        </p:sp>
        <p:sp>
          <p:nvSpPr>
            <p:cNvPr id="8" name="TextBox 5">
              <a:extLst>
                <a:ext uri="{FF2B5EF4-FFF2-40B4-BE49-F238E27FC236}">
                  <a16:creationId xmlns:a16="http://schemas.microsoft.com/office/drawing/2014/main" id="{B55538AE-8C5B-8E54-EB1F-160DF3E92680}"/>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4" name="Picture 3">
            <a:extLst>
              <a:ext uri="{FF2B5EF4-FFF2-40B4-BE49-F238E27FC236}">
                <a16:creationId xmlns:a16="http://schemas.microsoft.com/office/drawing/2014/main" id="{F83A9285-598D-E9E7-C239-7BB8693CE21B}"/>
              </a:ext>
            </a:extLst>
          </p:cNvPr>
          <p:cNvPicPr>
            <a:picLocks noChangeAspect="1"/>
          </p:cNvPicPr>
          <p:nvPr/>
        </p:nvPicPr>
        <p:blipFill>
          <a:blip r:embed="rId4"/>
          <a:stretch>
            <a:fillRect/>
          </a:stretch>
        </p:blipFill>
        <p:spPr>
          <a:xfrm>
            <a:off x="5216315" y="2224983"/>
            <a:ext cx="5864860" cy="3279932"/>
          </a:xfrm>
          <a:prstGeom prst="rect">
            <a:avLst/>
          </a:prstGeom>
        </p:spPr>
      </p:pic>
      <p:pic>
        <p:nvPicPr>
          <p:cNvPr id="5" name="Picture 4">
            <a:extLst>
              <a:ext uri="{FF2B5EF4-FFF2-40B4-BE49-F238E27FC236}">
                <a16:creationId xmlns:a16="http://schemas.microsoft.com/office/drawing/2014/main" id="{2AC2467D-A2A4-71FA-2B2C-F4E5CEBADD34}"/>
              </a:ext>
            </a:extLst>
          </p:cNvPr>
          <p:cNvPicPr>
            <a:picLocks noChangeAspect="1"/>
          </p:cNvPicPr>
          <p:nvPr/>
        </p:nvPicPr>
        <p:blipFill>
          <a:blip r:embed="rId5"/>
          <a:stretch>
            <a:fillRect/>
          </a:stretch>
        </p:blipFill>
        <p:spPr>
          <a:xfrm>
            <a:off x="739177" y="-790512"/>
            <a:ext cx="1566808" cy="1469263"/>
          </a:xfrm>
          <a:prstGeom prst="rect">
            <a:avLst/>
          </a:prstGeom>
        </p:spPr>
      </p:pic>
      <p:sp>
        <p:nvSpPr>
          <p:cNvPr id="9" name="Rectangle 8">
            <a:extLst>
              <a:ext uri="{FF2B5EF4-FFF2-40B4-BE49-F238E27FC236}">
                <a16:creationId xmlns:a16="http://schemas.microsoft.com/office/drawing/2014/main" id="{9A529563-0AA6-D1A4-EE24-DA5B8DE51F46}"/>
              </a:ext>
            </a:extLst>
          </p:cNvPr>
          <p:cNvSpPr/>
          <p:nvPr/>
        </p:nvSpPr>
        <p:spPr>
          <a:xfrm>
            <a:off x="5900845" y="2367816"/>
            <a:ext cx="4495800" cy="2767711"/>
          </a:xfrm>
          <a:prstGeom prst="rect">
            <a:avLst/>
          </a:prstGeom>
          <a:solidFill>
            <a:srgbClr val="F79646"/>
          </a:solidFill>
          <a:ln w="25400" cap="flat" cmpd="sng" algn="ctr">
            <a:solidFill>
              <a:srgbClr val="4F81BD">
                <a:shade val="15000"/>
              </a:srgbClr>
            </a:solidFill>
            <a:prstDash val="solid"/>
          </a:ln>
          <a:effectLst/>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A5CBBAE-3B4B-E2C1-B5D7-747745FA9DDD}"/>
              </a:ext>
            </a:extLst>
          </p:cNvPr>
          <p:cNvPicPr>
            <a:picLocks noChangeAspect="1"/>
          </p:cNvPicPr>
          <p:nvPr/>
        </p:nvPicPr>
        <p:blipFill>
          <a:blip r:embed="rId6"/>
          <a:stretch>
            <a:fillRect/>
          </a:stretch>
        </p:blipFill>
        <p:spPr>
          <a:xfrm>
            <a:off x="6466095" y="3279498"/>
            <a:ext cx="3352800" cy="975360"/>
          </a:xfrm>
          <a:prstGeom prst="rect">
            <a:avLst/>
          </a:prstGeom>
        </p:spPr>
      </p:pic>
      <p:grpSp>
        <p:nvGrpSpPr>
          <p:cNvPr id="11" name="Group 13">
            <a:extLst>
              <a:ext uri="{FF2B5EF4-FFF2-40B4-BE49-F238E27FC236}">
                <a16:creationId xmlns:a16="http://schemas.microsoft.com/office/drawing/2014/main" id="{7935ACB4-99A3-9B8D-4FC7-B45B33024379}"/>
              </a:ext>
            </a:extLst>
          </p:cNvPr>
          <p:cNvGrpSpPr/>
          <p:nvPr/>
        </p:nvGrpSpPr>
        <p:grpSpPr>
          <a:xfrm>
            <a:off x="-1561712" y="5871671"/>
            <a:ext cx="2559655" cy="2592755"/>
            <a:chOff x="0" y="0"/>
            <a:chExt cx="812800" cy="812800"/>
          </a:xfrm>
        </p:grpSpPr>
        <p:sp>
          <p:nvSpPr>
            <p:cNvPr id="12" name="Freeform 14">
              <a:extLst>
                <a:ext uri="{FF2B5EF4-FFF2-40B4-BE49-F238E27FC236}">
                  <a16:creationId xmlns:a16="http://schemas.microsoft.com/office/drawing/2014/main" id="{08E00B0D-2F4D-126B-6DB3-DEA4B722F1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3" name="TextBox 15">
              <a:extLst>
                <a:ext uri="{FF2B5EF4-FFF2-40B4-BE49-F238E27FC236}">
                  <a16:creationId xmlns:a16="http://schemas.microsoft.com/office/drawing/2014/main" id="{A833330B-2B6A-569C-894D-6883DB0A9CD7}"/>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14" name="Group 7">
            <a:extLst>
              <a:ext uri="{FF2B5EF4-FFF2-40B4-BE49-F238E27FC236}">
                <a16:creationId xmlns:a16="http://schemas.microsoft.com/office/drawing/2014/main" id="{942A9A8E-CDBC-09D7-51EC-E9510C631E56}"/>
              </a:ext>
            </a:extLst>
          </p:cNvPr>
          <p:cNvGrpSpPr/>
          <p:nvPr/>
        </p:nvGrpSpPr>
        <p:grpSpPr>
          <a:xfrm>
            <a:off x="10829012" y="-2025340"/>
            <a:ext cx="3306766" cy="3390419"/>
            <a:chOff x="0" y="0"/>
            <a:chExt cx="812800" cy="812800"/>
          </a:xfrm>
        </p:grpSpPr>
        <p:sp>
          <p:nvSpPr>
            <p:cNvPr id="15" name="Freeform 8">
              <a:extLst>
                <a:ext uri="{FF2B5EF4-FFF2-40B4-BE49-F238E27FC236}">
                  <a16:creationId xmlns:a16="http://schemas.microsoft.com/office/drawing/2014/main" id="{68738651-8458-812D-9686-0A2E49EAAB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6" name="TextBox 9">
              <a:extLst>
                <a:ext uri="{FF2B5EF4-FFF2-40B4-BE49-F238E27FC236}">
                  <a16:creationId xmlns:a16="http://schemas.microsoft.com/office/drawing/2014/main" id="{961D441C-1B8D-4298-349A-B05FBBD54F3F}"/>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7" name="Picture 16">
            <a:extLst>
              <a:ext uri="{FF2B5EF4-FFF2-40B4-BE49-F238E27FC236}">
                <a16:creationId xmlns:a16="http://schemas.microsoft.com/office/drawing/2014/main" id="{73F3E554-DF93-DC22-EE85-7C63F43C5EC5}"/>
              </a:ext>
            </a:extLst>
          </p:cNvPr>
          <p:cNvPicPr>
            <a:picLocks noChangeAspect="1"/>
          </p:cNvPicPr>
          <p:nvPr/>
        </p:nvPicPr>
        <p:blipFill>
          <a:blip r:embed="rId7"/>
          <a:stretch>
            <a:fillRect/>
          </a:stretch>
        </p:blipFill>
        <p:spPr>
          <a:xfrm>
            <a:off x="663418" y="765476"/>
            <a:ext cx="6659549" cy="1146499"/>
          </a:xfrm>
          <a:prstGeom prst="rect">
            <a:avLst/>
          </a:prstGeom>
        </p:spPr>
      </p:pic>
      <p:sp>
        <p:nvSpPr>
          <p:cNvPr id="18" name="Freeform 16">
            <a:extLst>
              <a:ext uri="{FF2B5EF4-FFF2-40B4-BE49-F238E27FC236}">
                <a16:creationId xmlns:a16="http://schemas.microsoft.com/office/drawing/2014/main" id="{8EEDCD9E-CD27-F3EA-D94B-437785BB33BA}"/>
              </a:ext>
            </a:extLst>
          </p:cNvPr>
          <p:cNvSpPr/>
          <p:nvPr/>
        </p:nvSpPr>
        <p:spPr>
          <a:xfrm>
            <a:off x="6029740" y="5485771"/>
            <a:ext cx="4283832" cy="1173752"/>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8"/>
            <a:stretch>
              <a:fillRect/>
            </a:stretch>
          </a:blipFill>
        </p:spPr>
        <p:txBody>
          <a:bodyPr/>
          <a:lstStyle/>
          <a:p>
            <a:pPr defTabSz="570586"/>
            <a:endParaRPr lang="en-US" sz="1123">
              <a:solidFill>
                <a:prstClr val="black"/>
              </a:solidFill>
              <a:latin typeface="Calibri"/>
            </a:endParaRPr>
          </a:p>
        </p:txBody>
      </p:sp>
      <p:sp>
        <p:nvSpPr>
          <p:cNvPr id="19" name="TextBox 18">
            <a:extLst>
              <a:ext uri="{FF2B5EF4-FFF2-40B4-BE49-F238E27FC236}">
                <a16:creationId xmlns:a16="http://schemas.microsoft.com/office/drawing/2014/main" id="{F47BA735-FAEC-86DC-DFD7-7F3526A36B30}"/>
              </a:ext>
            </a:extLst>
          </p:cNvPr>
          <p:cNvSpPr txBox="1"/>
          <p:nvPr/>
        </p:nvSpPr>
        <p:spPr>
          <a:xfrm>
            <a:off x="515535" y="2454763"/>
            <a:ext cx="5130354" cy="1569660"/>
          </a:xfrm>
          <a:prstGeom prst="rect">
            <a:avLst/>
          </a:prstGeom>
          <a:noFill/>
        </p:spPr>
        <p:txBody>
          <a:bodyPr wrap="square" rtlCol="0">
            <a:spAutoFit/>
          </a:bodyPr>
          <a:lstStyle/>
          <a:p>
            <a:r>
              <a:rPr lang="en-US" sz="4800" b="1" dirty="0">
                <a:latin typeface="Arial Black" panose="020B0A04020102020204" pitchFamily="34" charset="0"/>
                <a:cs typeface="Aharoni" panose="02010803020104030203" pitchFamily="2" charset="-79"/>
              </a:rPr>
              <a:t>Conducting An Investigation</a:t>
            </a:r>
          </a:p>
        </p:txBody>
      </p:sp>
      <p:sp>
        <p:nvSpPr>
          <p:cNvPr id="20" name="TextBox 19">
            <a:extLst>
              <a:ext uri="{FF2B5EF4-FFF2-40B4-BE49-F238E27FC236}">
                <a16:creationId xmlns:a16="http://schemas.microsoft.com/office/drawing/2014/main" id="{A2F276CA-A30F-311E-857E-2DEEE51BE613}"/>
              </a:ext>
            </a:extLst>
          </p:cNvPr>
          <p:cNvSpPr txBox="1"/>
          <p:nvPr/>
        </p:nvSpPr>
        <p:spPr>
          <a:xfrm>
            <a:off x="515536" y="4029879"/>
            <a:ext cx="4123029" cy="954107"/>
          </a:xfrm>
          <a:prstGeom prst="rect">
            <a:avLst/>
          </a:prstGeom>
          <a:noFill/>
        </p:spPr>
        <p:txBody>
          <a:bodyPr wrap="square" rtlCol="0">
            <a:spAutoFit/>
          </a:bodyPr>
          <a:lstStyle/>
          <a:p>
            <a:r>
              <a:rPr lang="en-US" sz="2800" dirty="0">
                <a:latin typeface="Poppins" panose="00000500000000000000" pitchFamily="2" charset="0"/>
                <a:cs typeface="Poppins" panose="00000500000000000000" pitchFamily="2" charset="0"/>
              </a:rPr>
              <a:t>A Guide for Food Service Managers</a:t>
            </a:r>
          </a:p>
        </p:txBody>
      </p:sp>
      <p:pic>
        <p:nvPicPr>
          <p:cNvPr id="2" name="Recorded Sound">
            <a:hlinkClick r:id="" action="ppaction://media"/>
            <a:extLst>
              <a:ext uri="{FF2B5EF4-FFF2-40B4-BE49-F238E27FC236}">
                <a16:creationId xmlns:a16="http://schemas.microsoft.com/office/drawing/2014/main" id="{40966C2A-400F-CEB3-E360-7EFB4295E1E4}"/>
              </a:ext>
            </a:extLst>
          </p:cNvPr>
          <p:cNvPicPr>
            <a:picLocks noChangeAspect="1"/>
          </p:cNvPicPr>
          <p:nvPr>
            <a:audioFile r:link="rId1"/>
            <p:extLst>
              <p:ext uri="{DAA4B4D4-6D71-4841-9C94-3DE7FCFB9230}">
                <p14:media xmlns:p14="http://schemas.microsoft.com/office/powerpoint/2010/main" r:embed="rId2">
                  <p14:trim st="818"/>
                </p14:media>
              </p:ext>
            </p:extLst>
          </p:nvPr>
        </p:nvPicPr>
        <p:blipFill>
          <a:blip r:embed="rId9"/>
          <a:stretch>
            <a:fillRect/>
          </a:stretch>
        </p:blipFill>
        <p:spPr>
          <a:xfrm>
            <a:off x="-957489" y="1880453"/>
            <a:ext cx="487363" cy="487363"/>
          </a:xfrm>
          <a:prstGeom prst="rect">
            <a:avLst/>
          </a:prstGeom>
        </p:spPr>
      </p:pic>
    </p:spTree>
    <p:extLst>
      <p:ext uri="{BB962C8B-B14F-4D97-AF65-F5344CB8AC3E}">
        <p14:creationId xmlns:p14="http://schemas.microsoft.com/office/powerpoint/2010/main" val="31357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90"/>
                                          </p:val>
                                        </p:tav>
                                        <p:tav tm="100000">
                                          <p:val>
                                            <p:fltVal val="0"/>
                                          </p:val>
                                        </p:tav>
                                      </p:tavLst>
                                    </p:anim>
                                    <p:animEffect transition="in" filter="fade">
                                      <p:cBhvr>
                                        <p:cTn id="10" dur="2000"/>
                                        <p:tgtEl>
                                          <p:spTgt spid="10"/>
                                        </p:tgtEl>
                                      </p:cBhvr>
                                    </p:animEffect>
                                  </p:childTnLst>
                                </p:cTn>
                              </p:par>
                            </p:childTnLst>
                          </p:cTn>
                        </p:par>
                        <p:par>
                          <p:cTn id="11" fill="hold">
                            <p:stCondLst>
                              <p:cond delay="3000"/>
                            </p:stCondLst>
                            <p:childTnLst>
                              <p:par>
                                <p:cTn id="12" presetID="1" presetClass="mediacall" presetSubtype="0" fill="hold" nodeType="afterEffect">
                                  <p:stCondLst>
                                    <p:cond delay="0"/>
                                  </p:stCondLst>
                                  <p:childTnLst>
                                    <p:cmd type="call" cmd="playFrom(0.0)">
                                      <p:cBhvr>
                                        <p:cTn id="13" dur="45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5465138" cy="830997"/>
          </a:xfrm>
          <a:prstGeom prst="rect">
            <a:avLst/>
          </a:prstGeom>
          <a:noFill/>
        </p:spPr>
        <p:txBody>
          <a:bodyPr wrap="square" rtlCol="0">
            <a:spAutoFit/>
          </a:bodyPr>
          <a:lstStyle/>
          <a:p>
            <a:r>
              <a:rPr lang="en-US" sz="4800" b="1" dirty="0">
                <a:latin typeface="Arial Black" panose="020B0A04020102020204" pitchFamily="34" charset="0"/>
              </a:rPr>
              <a:t>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861250"/>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Depending on the complaint or situation, you will contact either your AFSS or your HR Rep.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4"/>
          <a:stretch>
            <a:fillRect/>
          </a:stretch>
        </p:blipFill>
        <p:spPr>
          <a:xfrm>
            <a:off x="620051" y="1821277"/>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53658" y="1880447"/>
            <a:ext cx="8596398" cy="193899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Area Food Service Supervisor</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Matter/Complaint that is made against you or involves you.</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Complaints that you cannot handle on your own.</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Conflicts between Cafeteria Staff and Other School Employees such as Administrators, Teachers, Plant Managers, and Employees of another school.</a:t>
            </a:r>
          </a:p>
        </p:txBody>
      </p:sp>
      <p:pic>
        <p:nvPicPr>
          <p:cNvPr id="11" name="Picture 10">
            <a:extLst>
              <a:ext uri="{FF2B5EF4-FFF2-40B4-BE49-F238E27FC236}">
                <a16:creationId xmlns:a16="http://schemas.microsoft.com/office/drawing/2014/main" id="{B9E3E90E-3B24-0FC5-C8EF-25E54CCDDCE5}"/>
              </a:ext>
            </a:extLst>
          </p:cNvPr>
          <p:cNvPicPr>
            <a:picLocks noChangeAspect="1"/>
          </p:cNvPicPr>
          <p:nvPr/>
        </p:nvPicPr>
        <p:blipFill>
          <a:blip r:embed="rId4"/>
          <a:stretch>
            <a:fillRect/>
          </a:stretch>
        </p:blipFill>
        <p:spPr>
          <a:xfrm>
            <a:off x="628559" y="3954259"/>
            <a:ext cx="451143" cy="512108"/>
          </a:xfrm>
          <a:prstGeom prst="rect">
            <a:avLst/>
          </a:prstGeom>
        </p:spPr>
      </p:pic>
      <p:sp>
        <p:nvSpPr>
          <p:cNvPr id="12" name="TextBox 11">
            <a:extLst>
              <a:ext uri="{FF2B5EF4-FFF2-40B4-BE49-F238E27FC236}">
                <a16:creationId xmlns:a16="http://schemas.microsoft.com/office/drawing/2014/main" id="{9E084880-3D22-FABB-4360-B3CEAC91AA0F}"/>
              </a:ext>
            </a:extLst>
          </p:cNvPr>
          <p:cNvSpPr txBox="1"/>
          <p:nvPr/>
        </p:nvSpPr>
        <p:spPr>
          <a:xfrm>
            <a:off x="1176482" y="4008257"/>
            <a:ext cx="8497132" cy="224676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Human Resources Representative</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Child Abuse or Neglect.</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Alcohol or Drug related.</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Threats and Workplace Violence.</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Theft related instances.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Discrimination of any kind.</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Sexual Harassment Allegations.</a:t>
            </a:r>
          </a:p>
        </p:txBody>
      </p:sp>
      <mc:AlternateContent xmlns:mc="http://schemas.openxmlformats.org/markup-compatibility/2006">
        <mc:Choice xmlns:am3d="http://schemas.microsoft.com/office/drawing/2017/model3d" Requires="am3d">
          <p:graphicFrame>
            <p:nvGraphicFramePr>
              <p:cNvPr id="20" name="3D Model 19" descr="Red telephone">
                <a:extLst>
                  <a:ext uri="{FF2B5EF4-FFF2-40B4-BE49-F238E27FC236}">
                    <a16:creationId xmlns:a16="http://schemas.microsoft.com/office/drawing/2014/main" id="{EC9085BB-F931-4BEB-4995-67F88F3E14F5}"/>
                  </a:ext>
                </a:extLst>
              </p:cNvPr>
              <p:cNvGraphicFramePr>
                <a:graphicFrameLocks noChangeAspect="1"/>
              </p:cNvGraphicFramePr>
              <p:nvPr>
                <p:extLst>
                  <p:ext uri="{D42A27DB-BD31-4B8C-83A1-F6EECF244321}">
                    <p14:modId xmlns:p14="http://schemas.microsoft.com/office/powerpoint/2010/main" val="1882158864"/>
                  </p:ext>
                </p:extLst>
              </p:nvPr>
            </p:nvGraphicFramePr>
            <p:xfrm>
              <a:off x="6517216" y="3323109"/>
              <a:ext cx="3565134" cy="2937672"/>
            </p:xfrm>
            <a:graphic>
              <a:graphicData uri="http://schemas.microsoft.com/office/drawing/2017/model3d">
                <am3d:model3d r:embed="rId5">
                  <am3d:spPr>
                    <a:xfrm>
                      <a:off x="0" y="0"/>
                      <a:ext cx="3565134" cy="2937672"/>
                    </a:xfrm>
                    <a:prstGeom prst="rect">
                      <a:avLst/>
                    </a:prstGeom>
                  </am3d:spPr>
                  <am3d:camera>
                    <am3d:pos x="0" y="0" z="63876575"/>
                    <am3d:up dx="0" dy="36000000" dz="0"/>
                    <am3d:lookAt x="0" y="0" z="0"/>
                    <am3d:perspective fov="2700000"/>
                  </am3d:camera>
                  <am3d:trans>
                    <am3d:meterPerModelUnit n="116357" d="1000000"/>
                    <am3d:preTrans dx="0" dy="-8345296" dz="-94983"/>
                    <am3d:scale>
                      <am3d:sx n="1000000" d="1000000"/>
                      <am3d:sy n="1000000" d="1000000"/>
                      <am3d:sz n="1000000" d="1000000"/>
                    </am3d:scale>
                    <am3d:rot ax="1438758" ay="-1962682" az="-810940"/>
                    <am3d:postTrans dx="0" dy="0" dz="0"/>
                  </am3d:trans>
                  <am3d:raster rName="Office3DRenderer" rVer="16.0.8326">
                    <am3d:blip r:embed="rId6"/>
                  </am3d:raster>
                  <am3d:objViewport viewportSz="47059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Red telephone">
                <a:extLst>
                  <a:ext uri="{FF2B5EF4-FFF2-40B4-BE49-F238E27FC236}">
                    <a16:creationId xmlns:a16="http://schemas.microsoft.com/office/drawing/2014/main" id="{EC9085BB-F931-4BEB-4995-67F88F3E14F5}"/>
                  </a:ext>
                </a:extLst>
              </p:cNvPr>
              <p:cNvPicPr>
                <a:picLocks noGrp="1" noRot="1" noChangeAspect="1" noMove="1" noResize="1" noEditPoints="1" noAdjustHandles="1" noChangeArrowheads="1" noChangeShapeType="1" noCrop="1"/>
              </p:cNvPicPr>
              <p:nvPr/>
            </p:nvPicPr>
            <p:blipFill>
              <a:blip r:embed="rId6"/>
              <a:stretch>
                <a:fillRect/>
              </a:stretch>
            </p:blipFill>
            <p:spPr>
              <a:xfrm>
                <a:off x="6517216" y="3323109"/>
                <a:ext cx="3565134" cy="2937672"/>
              </a:xfrm>
              <a:prstGeom prst="rect">
                <a:avLst/>
              </a:prstGeom>
            </p:spPr>
          </p:pic>
        </mc:Fallback>
      </mc:AlternateContent>
      <p:sp>
        <p:nvSpPr>
          <p:cNvPr id="22" name="TextBox 21">
            <a:extLst>
              <a:ext uri="{FF2B5EF4-FFF2-40B4-BE49-F238E27FC236}">
                <a16:creationId xmlns:a16="http://schemas.microsoft.com/office/drawing/2014/main" id="{38CF0542-45A1-1B28-CBFC-6C5A536F344F}"/>
              </a:ext>
            </a:extLst>
          </p:cNvPr>
          <p:cNvSpPr txBox="1"/>
          <p:nvPr/>
        </p:nvSpPr>
        <p:spPr>
          <a:xfrm>
            <a:off x="528320" y="6410960"/>
            <a:ext cx="9499716" cy="400110"/>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Note: </a:t>
            </a:r>
            <a:r>
              <a:rPr lang="en-US" sz="2000" dirty="0">
                <a:latin typeface="Poppins" panose="00000500000000000000" pitchFamily="2" charset="0"/>
                <a:cs typeface="Poppins" panose="00000500000000000000" pitchFamily="2" charset="0"/>
              </a:rPr>
              <a:t>Complaints must be submitted in writing with a signature and date.</a:t>
            </a:r>
          </a:p>
        </p:txBody>
      </p:sp>
      <p:pic>
        <p:nvPicPr>
          <p:cNvPr id="13" name="Ghostbusters">
            <a:hlinkClick r:id="" action="ppaction://media"/>
            <a:extLst>
              <a:ext uri="{FF2B5EF4-FFF2-40B4-BE49-F238E27FC236}">
                <a16:creationId xmlns:a16="http://schemas.microsoft.com/office/drawing/2014/main" id="{01850A0B-3F77-4DB1-6676-CE617F0D0566}"/>
              </a:ext>
            </a:extLst>
          </p:cNvPr>
          <p:cNvPicPr>
            <a:picLocks noChangeAspect="1"/>
          </p:cNvPicPr>
          <p:nvPr>
            <a:audioFile r:link="rId1"/>
            <p:extLst>
              <p:ext uri="{DAA4B4D4-6D71-4841-9C94-3DE7FCFB9230}">
                <p14:media xmlns:p14="http://schemas.microsoft.com/office/powerpoint/2010/main" r:embed="rId2">
                  <p14:trim st="13305" end="9859.8231"/>
                  <p14:fade in="250" out="1000"/>
                </p14:media>
              </p:ext>
            </p:extLst>
          </p:nvPr>
        </p:nvPicPr>
        <p:blipFill>
          <a:blip r:embed="rId7"/>
          <a:stretch>
            <a:fillRect/>
          </a:stretch>
        </p:blipFill>
        <p:spPr>
          <a:xfrm>
            <a:off x="12727757" y="0"/>
            <a:ext cx="487363" cy="487363"/>
          </a:xfrm>
          <a:prstGeom prst="rect">
            <a:avLst/>
          </a:prstGeom>
        </p:spPr>
      </p:pic>
    </p:spTree>
    <p:extLst>
      <p:ext uri="{BB962C8B-B14F-4D97-AF65-F5344CB8AC3E}">
        <p14:creationId xmlns:p14="http://schemas.microsoft.com/office/powerpoint/2010/main" val="29121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3" fill="hold"/>
                                        <p:tgtEl>
                                          <p:spTgt spid="13"/>
                                        </p:tgtEl>
                                      </p:cBhvr>
                                    </p:cmd>
                                  </p:childTnLst>
                                </p:cTn>
                              </p:par>
                              <p:par>
                                <p:cTn id="7" presetID="39" presetClass="emph" presetSubtype="2" fill="hold" nodeType="withEffect">
                                  <p:stCondLst>
                                    <p:cond delay="0"/>
                                  </p:stCondLst>
                                  <p:childTnLst>
                                    <p:anim calcmode="lin" valueType="num">
                                      <p:cBhvr additive="sum">
                                        <p:cTn id="8" dur="2000" fill="hold"/>
                                        <p:tgtEl>
                                          <p:spTgt spid="20"/>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9" dur="2000" fill="hold"/>
                                        <p:tgtEl>
                                          <p:spTgt spid="20"/>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0" dur="2000" fill="hold"/>
                                        <p:tgtEl>
                                          <p:spTgt spid="20"/>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1" dur="2000" fill="hold"/>
                                        <p:tgtEl>
                                          <p:spTgt spid="20"/>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 dur="2000" fill="hold"/>
                                        <p:tgtEl>
                                          <p:spTgt spid="20"/>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employee tells you the Plant Manager has been propositioning her using sexual language. </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627714" y="2872379"/>
            <a:ext cx="2705100" cy="1469265"/>
            <a:chOff x="495300" y="3742679"/>
            <a:chExt cx="2705100" cy="1469265"/>
          </a:xfrm>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solidFill>
              <a:srgbClr val="92D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4084704" y="2876443"/>
            <a:ext cx="2705100" cy="1469265"/>
            <a:chOff x="3957881" y="3742678"/>
            <a:chExt cx="2705100" cy="1469265"/>
          </a:xfrm>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solidFill>
              <a:srgbClr val="FF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23" name="Jeopardy">
            <a:hlinkClick r:id="" action="ppaction://media"/>
            <a:extLst>
              <a:ext uri="{FF2B5EF4-FFF2-40B4-BE49-F238E27FC236}">
                <a16:creationId xmlns:a16="http://schemas.microsoft.com/office/drawing/2014/main" id="{C6B9542E-43E4-D4B1-B5AB-A653BD2D328E}"/>
              </a:ext>
            </a:extLst>
          </p:cNvPr>
          <p:cNvPicPr>
            <a:picLocks noChangeAspect="1"/>
          </p:cNvPicPr>
          <p:nvPr>
            <a:audioFile r:link="rId1"/>
            <p:extLst>
              <p:ext uri="{DAA4B4D4-6D71-4841-9C94-3DE7FCFB9230}">
                <p14:media xmlns:p14="http://schemas.microsoft.com/office/powerpoint/2010/main" r:embed="rId2">
                  <p14:trim st="684" end="1304.8231"/>
                </p14:media>
              </p:ext>
            </p:extLst>
          </p:nvPr>
        </p:nvPicPr>
        <p:blipFill>
          <a:blip r:embed="rId5"/>
          <a:stretch>
            <a:fillRect/>
          </a:stretch>
        </p:blipFill>
        <p:spPr>
          <a:xfrm>
            <a:off x="12971438" y="8747"/>
            <a:ext cx="487363" cy="487363"/>
          </a:xfrm>
          <a:prstGeom prst="rect">
            <a:avLst/>
          </a:prstGeom>
        </p:spPr>
      </p:pic>
    </p:spTree>
    <p:extLst>
      <p:ext uri="{BB962C8B-B14F-4D97-AF65-F5344CB8AC3E}">
        <p14:creationId xmlns:p14="http://schemas.microsoft.com/office/powerpoint/2010/main" val="13359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200" fill="hold">
                                          <p:stCondLst>
                                            <p:cond delay="0"/>
                                          </p:stCondLst>
                                        </p:cTn>
                                        <p:tgtEl>
                                          <p:spTgt spid="13"/>
                                        </p:tgtEl>
                                        <p:attrNameLst>
                                          <p:attrName>r</p:attrName>
                                        </p:attrNameLst>
                                      </p:cBhvr>
                                    </p:animRot>
                                    <p:animRot by="-240000">
                                      <p:cBhvr>
                                        <p:cTn id="11" dur="400" fill="hold">
                                          <p:stCondLst>
                                            <p:cond delay="400"/>
                                          </p:stCondLst>
                                        </p:cTn>
                                        <p:tgtEl>
                                          <p:spTgt spid="13"/>
                                        </p:tgtEl>
                                        <p:attrNameLst>
                                          <p:attrName>r</p:attrName>
                                        </p:attrNameLst>
                                      </p:cBhvr>
                                    </p:animRot>
                                    <p:animRot by="240000">
                                      <p:cBhvr>
                                        <p:cTn id="12" dur="400" fill="hold">
                                          <p:stCondLst>
                                            <p:cond delay="800"/>
                                          </p:stCondLst>
                                        </p:cTn>
                                        <p:tgtEl>
                                          <p:spTgt spid="13"/>
                                        </p:tgtEl>
                                        <p:attrNameLst>
                                          <p:attrName>r</p:attrName>
                                        </p:attrNameLst>
                                      </p:cBhvr>
                                    </p:animRot>
                                    <p:animRot by="-240000">
                                      <p:cBhvr>
                                        <p:cTn id="13" dur="400" fill="hold">
                                          <p:stCondLst>
                                            <p:cond delay="1200"/>
                                          </p:stCondLst>
                                        </p:cTn>
                                        <p:tgtEl>
                                          <p:spTgt spid="13"/>
                                        </p:tgtEl>
                                        <p:attrNameLst>
                                          <p:attrName>r</p:attrName>
                                        </p:attrNameLst>
                                      </p:cBhvr>
                                    </p:animRot>
                                    <p:animRot by="120000">
                                      <p:cBhvr>
                                        <p:cTn id="14" dur="400" fill="hold">
                                          <p:stCondLst>
                                            <p:cond delay="1600"/>
                                          </p:stCondLst>
                                        </p:cTn>
                                        <p:tgtEl>
                                          <p:spTgt spid="13"/>
                                        </p:tgtEl>
                                        <p:attrNameLst>
                                          <p:attrName>r</p:attrName>
                                        </p:attrNameLst>
                                      </p:cBhvr>
                                    </p:animRot>
                                  </p:childTnLst>
                                </p:cTn>
                              </p:par>
                              <p:par>
                                <p:cTn id="15" presetID="32" presetClass="emph" presetSubtype="0" fill="hold" nodeType="withEffect">
                                  <p:stCondLst>
                                    <p:cond delay="0"/>
                                  </p:stCondLst>
                                  <p:childTnLst>
                                    <p:animRot by="120000">
                                      <p:cBhvr>
                                        <p:cTn id="16" dur="200" fill="hold">
                                          <p:stCondLst>
                                            <p:cond delay="0"/>
                                          </p:stCondLst>
                                        </p:cTn>
                                        <p:tgtEl>
                                          <p:spTgt spid="9"/>
                                        </p:tgtEl>
                                        <p:attrNameLst>
                                          <p:attrName>r</p:attrName>
                                        </p:attrNameLst>
                                      </p:cBhvr>
                                    </p:animRot>
                                    <p:animRot by="-240000">
                                      <p:cBhvr>
                                        <p:cTn id="17" dur="400" fill="hold">
                                          <p:stCondLst>
                                            <p:cond delay="400"/>
                                          </p:stCondLst>
                                        </p:cTn>
                                        <p:tgtEl>
                                          <p:spTgt spid="9"/>
                                        </p:tgtEl>
                                        <p:attrNameLst>
                                          <p:attrName>r</p:attrName>
                                        </p:attrNameLst>
                                      </p:cBhvr>
                                    </p:animRot>
                                    <p:animRot by="240000">
                                      <p:cBhvr>
                                        <p:cTn id="18" dur="400" fill="hold">
                                          <p:stCondLst>
                                            <p:cond delay="800"/>
                                          </p:stCondLst>
                                        </p:cTn>
                                        <p:tgtEl>
                                          <p:spTgt spid="9"/>
                                        </p:tgtEl>
                                        <p:attrNameLst>
                                          <p:attrName>r</p:attrName>
                                        </p:attrNameLst>
                                      </p:cBhvr>
                                    </p:animRot>
                                    <p:animRot by="-240000">
                                      <p:cBhvr>
                                        <p:cTn id="19" dur="400" fill="hold">
                                          <p:stCondLst>
                                            <p:cond delay="1200"/>
                                          </p:stCondLst>
                                        </p:cTn>
                                        <p:tgtEl>
                                          <p:spTgt spid="9"/>
                                        </p:tgtEl>
                                        <p:attrNameLst>
                                          <p:attrName>r</p:attrName>
                                        </p:attrNameLst>
                                      </p:cBhvr>
                                    </p:animRot>
                                    <p:animRot by="120000">
                                      <p:cBhvr>
                                        <p:cTn id="2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employee has been insubordinate, yelled at other staff, and has ongoing attendance issues. </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4065858" y="2872379"/>
            <a:ext cx="2705100" cy="1469265"/>
            <a:chOff x="495300" y="3742679"/>
            <a:chExt cx="2705100" cy="1469265"/>
          </a:xfrm>
          <a:solidFill>
            <a:srgbClr val="92D050"/>
          </a:solidFill>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grp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grp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627714" y="2870827"/>
            <a:ext cx="2705100" cy="1469265"/>
            <a:chOff x="3957881" y="3742678"/>
            <a:chExt cx="2705100" cy="1469265"/>
          </a:xfrm>
          <a:solidFill>
            <a:srgbClr val="FF0000"/>
          </a:solidFill>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grp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grp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12" name="Ghostbusters Theme">
            <a:hlinkClick r:id="" action="ppaction://media"/>
            <a:extLst>
              <a:ext uri="{FF2B5EF4-FFF2-40B4-BE49-F238E27FC236}">
                <a16:creationId xmlns:a16="http://schemas.microsoft.com/office/drawing/2014/main" id="{71EA20E7-BDC0-2996-6BB2-4120BF5BED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2860" y="-62187"/>
            <a:ext cx="487363" cy="487363"/>
          </a:xfrm>
          <a:prstGeom prst="rect">
            <a:avLst/>
          </a:prstGeom>
        </p:spPr>
      </p:pic>
    </p:spTree>
    <p:extLst>
      <p:ext uri="{BB962C8B-B14F-4D97-AF65-F5344CB8AC3E}">
        <p14:creationId xmlns:p14="http://schemas.microsoft.com/office/powerpoint/2010/main" val="13694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9"/>
                                        </p:tgtEl>
                                      </p:cBhvr>
                                    </p:animEffect>
                                    <p:anim calcmode="lin" valueType="num">
                                      <p:cBhvr>
                                        <p:cTn id="11"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18" dur="26">
                                          <p:stCondLst>
                                            <p:cond delay="620"/>
                                          </p:stCondLst>
                                        </p:cTn>
                                        <p:tgtEl>
                                          <p:spTgt spid="9"/>
                                        </p:tgtEl>
                                      </p:cBhvr>
                                      <p:to x="100000" y="60000"/>
                                    </p:animScale>
                                    <p:animScale>
                                      <p:cBhvr>
                                        <p:cTn id="19" dur="166" decel="50000">
                                          <p:stCondLst>
                                            <p:cond delay="64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set>
                                      <p:cBhvr>
                                        <p:cTn id="26"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 parent complains her child’s hand was slapped by a FSW during meal service.</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627714" y="2872379"/>
            <a:ext cx="2705100" cy="1469265"/>
            <a:chOff x="495300" y="3742679"/>
            <a:chExt cx="2705100" cy="1469265"/>
          </a:xfrm>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solidFill>
              <a:srgbClr val="92D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4084704" y="2876443"/>
            <a:ext cx="2705100" cy="1469265"/>
            <a:chOff x="3957881" y="3742678"/>
            <a:chExt cx="2705100" cy="1469265"/>
          </a:xfrm>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solidFill>
              <a:srgbClr val="FF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12" name="Ghostbusters Theme">
            <a:hlinkClick r:id="" action="ppaction://media"/>
            <a:extLst>
              <a:ext uri="{FF2B5EF4-FFF2-40B4-BE49-F238E27FC236}">
                <a16:creationId xmlns:a16="http://schemas.microsoft.com/office/drawing/2014/main" id="{E0520E9E-9B62-C46F-1FE0-55FD984DB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6541" y="-167552"/>
            <a:ext cx="487363" cy="487363"/>
          </a:xfrm>
          <a:prstGeom prst="rect">
            <a:avLst/>
          </a:prstGeom>
        </p:spPr>
      </p:pic>
    </p:spTree>
    <p:extLst>
      <p:ext uri="{BB962C8B-B14F-4D97-AF65-F5344CB8AC3E}">
        <p14:creationId xmlns:p14="http://schemas.microsoft.com/office/powerpoint/2010/main" val="30011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200" fill="hold">
                                          <p:stCondLst>
                                            <p:cond delay="0"/>
                                          </p:stCondLst>
                                        </p:cTn>
                                        <p:tgtEl>
                                          <p:spTgt spid="13"/>
                                        </p:tgtEl>
                                        <p:attrNameLst>
                                          <p:attrName>r</p:attrName>
                                        </p:attrNameLst>
                                      </p:cBhvr>
                                    </p:animRot>
                                    <p:animRot by="-240000">
                                      <p:cBhvr>
                                        <p:cTn id="11" dur="400" fill="hold">
                                          <p:stCondLst>
                                            <p:cond delay="400"/>
                                          </p:stCondLst>
                                        </p:cTn>
                                        <p:tgtEl>
                                          <p:spTgt spid="13"/>
                                        </p:tgtEl>
                                        <p:attrNameLst>
                                          <p:attrName>r</p:attrName>
                                        </p:attrNameLst>
                                      </p:cBhvr>
                                    </p:animRot>
                                    <p:animRot by="240000">
                                      <p:cBhvr>
                                        <p:cTn id="12" dur="400" fill="hold">
                                          <p:stCondLst>
                                            <p:cond delay="800"/>
                                          </p:stCondLst>
                                        </p:cTn>
                                        <p:tgtEl>
                                          <p:spTgt spid="13"/>
                                        </p:tgtEl>
                                        <p:attrNameLst>
                                          <p:attrName>r</p:attrName>
                                        </p:attrNameLst>
                                      </p:cBhvr>
                                    </p:animRot>
                                    <p:animRot by="-240000">
                                      <p:cBhvr>
                                        <p:cTn id="13" dur="400" fill="hold">
                                          <p:stCondLst>
                                            <p:cond delay="1200"/>
                                          </p:stCondLst>
                                        </p:cTn>
                                        <p:tgtEl>
                                          <p:spTgt spid="13"/>
                                        </p:tgtEl>
                                        <p:attrNameLst>
                                          <p:attrName>r</p:attrName>
                                        </p:attrNameLst>
                                      </p:cBhvr>
                                    </p:animRot>
                                    <p:animRot by="120000">
                                      <p:cBhvr>
                                        <p:cTn id="14" dur="400" fill="hold">
                                          <p:stCondLst>
                                            <p:cond delay="1600"/>
                                          </p:stCondLst>
                                        </p:cTn>
                                        <p:tgtEl>
                                          <p:spTgt spid="13"/>
                                        </p:tgtEl>
                                        <p:attrNameLst>
                                          <p:attrName>r</p:attrName>
                                        </p:attrNameLst>
                                      </p:cBhvr>
                                    </p:animRot>
                                  </p:childTnLst>
                                </p:cTn>
                              </p:par>
                              <p:par>
                                <p:cTn id="15" presetID="32" presetClass="emph" presetSubtype="0" fill="hold" nodeType="withEffect">
                                  <p:stCondLst>
                                    <p:cond delay="0"/>
                                  </p:stCondLst>
                                  <p:childTnLst>
                                    <p:animRot by="120000">
                                      <p:cBhvr>
                                        <p:cTn id="16" dur="200" fill="hold">
                                          <p:stCondLst>
                                            <p:cond delay="0"/>
                                          </p:stCondLst>
                                        </p:cTn>
                                        <p:tgtEl>
                                          <p:spTgt spid="9"/>
                                        </p:tgtEl>
                                        <p:attrNameLst>
                                          <p:attrName>r</p:attrName>
                                        </p:attrNameLst>
                                      </p:cBhvr>
                                    </p:animRot>
                                    <p:animRot by="-240000">
                                      <p:cBhvr>
                                        <p:cTn id="17" dur="400" fill="hold">
                                          <p:stCondLst>
                                            <p:cond delay="400"/>
                                          </p:stCondLst>
                                        </p:cTn>
                                        <p:tgtEl>
                                          <p:spTgt spid="9"/>
                                        </p:tgtEl>
                                        <p:attrNameLst>
                                          <p:attrName>r</p:attrName>
                                        </p:attrNameLst>
                                      </p:cBhvr>
                                    </p:animRot>
                                    <p:animRot by="240000">
                                      <p:cBhvr>
                                        <p:cTn id="18" dur="400" fill="hold">
                                          <p:stCondLst>
                                            <p:cond delay="800"/>
                                          </p:stCondLst>
                                        </p:cTn>
                                        <p:tgtEl>
                                          <p:spTgt spid="9"/>
                                        </p:tgtEl>
                                        <p:attrNameLst>
                                          <p:attrName>r</p:attrName>
                                        </p:attrNameLst>
                                      </p:cBhvr>
                                    </p:animRot>
                                    <p:animRot by="-240000">
                                      <p:cBhvr>
                                        <p:cTn id="19" dur="400" fill="hold">
                                          <p:stCondLst>
                                            <p:cond delay="1200"/>
                                          </p:stCondLst>
                                        </p:cTn>
                                        <p:tgtEl>
                                          <p:spTgt spid="9"/>
                                        </p:tgtEl>
                                        <p:attrNameLst>
                                          <p:attrName>r</p:attrName>
                                        </p:attrNameLst>
                                      </p:cBhvr>
                                    </p:animRot>
                                    <p:animRot by="120000">
                                      <p:cBhvr>
                                        <p:cTn id="2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You smell alcohol on an employee’s breath and her speech is also slurred.</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627714" y="2872379"/>
            <a:ext cx="2705100" cy="1469265"/>
            <a:chOff x="495300" y="3742679"/>
            <a:chExt cx="2705100" cy="1469265"/>
          </a:xfrm>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solidFill>
              <a:srgbClr val="92D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4084704" y="2876443"/>
            <a:ext cx="2705100" cy="1469265"/>
            <a:chOff x="3957881" y="3742678"/>
            <a:chExt cx="2705100" cy="1469265"/>
          </a:xfrm>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solidFill>
              <a:srgbClr val="FF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12" name="Ghostbusters Theme">
            <a:hlinkClick r:id="" action="ppaction://media"/>
            <a:extLst>
              <a:ext uri="{FF2B5EF4-FFF2-40B4-BE49-F238E27FC236}">
                <a16:creationId xmlns:a16="http://schemas.microsoft.com/office/drawing/2014/main" id="{05E3212A-B0B2-58D8-7294-1DC73001E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8044" y="76130"/>
            <a:ext cx="487363" cy="487363"/>
          </a:xfrm>
          <a:prstGeom prst="rect">
            <a:avLst/>
          </a:prstGeom>
        </p:spPr>
      </p:pic>
    </p:spTree>
    <p:extLst>
      <p:ext uri="{BB962C8B-B14F-4D97-AF65-F5344CB8AC3E}">
        <p14:creationId xmlns:p14="http://schemas.microsoft.com/office/powerpoint/2010/main" val="24015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567" fill="hold"/>
                                        <p:tgtEl>
                                          <p:spTgt spid="12"/>
                                        </p:tgtEl>
                                      </p:cBhvr>
                                    </p:cmd>
                                  </p:childTnLst>
                                </p:cTn>
                              </p:par>
                              <p:par>
                                <p:cTn id="15" presetID="32" presetClass="emph" presetSubtype="0" fill="hold" nodeType="withEffect">
                                  <p:stCondLst>
                                    <p:cond delay="0"/>
                                  </p:stCondLst>
                                  <p:childTnLst>
                                    <p:animRot by="120000">
                                      <p:cBhvr>
                                        <p:cTn id="16" dur="200" fill="hold">
                                          <p:stCondLst>
                                            <p:cond delay="0"/>
                                          </p:stCondLst>
                                        </p:cTn>
                                        <p:tgtEl>
                                          <p:spTgt spid="9"/>
                                        </p:tgtEl>
                                        <p:attrNameLst>
                                          <p:attrName>r</p:attrName>
                                        </p:attrNameLst>
                                      </p:cBhvr>
                                    </p:animRot>
                                    <p:animRot by="-240000">
                                      <p:cBhvr>
                                        <p:cTn id="17" dur="400" fill="hold">
                                          <p:stCondLst>
                                            <p:cond delay="400"/>
                                          </p:stCondLst>
                                        </p:cTn>
                                        <p:tgtEl>
                                          <p:spTgt spid="9"/>
                                        </p:tgtEl>
                                        <p:attrNameLst>
                                          <p:attrName>r</p:attrName>
                                        </p:attrNameLst>
                                      </p:cBhvr>
                                    </p:animRot>
                                    <p:animRot by="240000">
                                      <p:cBhvr>
                                        <p:cTn id="18" dur="400" fill="hold">
                                          <p:stCondLst>
                                            <p:cond delay="800"/>
                                          </p:stCondLst>
                                        </p:cTn>
                                        <p:tgtEl>
                                          <p:spTgt spid="9"/>
                                        </p:tgtEl>
                                        <p:attrNameLst>
                                          <p:attrName>r</p:attrName>
                                        </p:attrNameLst>
                                      </p:cBhvr>
                                    </p:animRot>
                                    <p:animRot by="-240000">
                                      <p:cBhvr>
                                        <p:cTn id="19" dur="400" fill="hold">
                                          <p:stCondLst>
                                            <p:cond delay="1200"/>
                                          </p:stCondLst>
                                        </p:cTn>
                                        <p:tgtEl>
                                          <p:spTgt spid="9"/>
                                        </p:tgtEl>
                                        <p:attrNameLst>
                                          <p:attrName>r</p:attrName>
                                        </p:attrNameLst>
                                      </p:cBhvr>
                                    </p:animRot>
                                    <p:animRot by="120000">
                                      <p:cBhvr>
                                        <p:cTn id="2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 counseled employee says you are racist against Hispanic people.</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627714" y="2872379"/>
            <a:ext cx="2705100" cy="1469265"/>
            <a:chOff x="495300" y="3742679"/>
            <a:chExt cx="2705100" cy="1469265"/>
          </a:xfrm>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solidFill>
              <a:srgbClr val="92D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4084704" y="2876443"/>
            <a:ext cx="2705100" cy="1469265"/>
            <a:chOff x="3957881" y="3742678"/>
            <a:chExt cx="2705100" cy="1469265"/>
          </a:xfrm>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solidFill>
              <a:srgbClr val="FF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noFill/>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12" name="Ghostbusters Theme">
            <a:hlinkClick r:id="" action="ppaction://media"/>
            <a:extLst>
              <a:ext uri="{FF2B5EF4-FFF2-40B4-BE49-F238E27FC236}">
                <a16:creationId xmlns:a16="http://schemas.microsoft.com/office/drawing/2014/main" id="{A6B8E952-64DF-0E98-CB2D-A465034B1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99188" y="-89487"/>
            <a:ext cx="487363" cy="487363"/>
          </a:xfrm>
          <a:prstGeom prst="rect">
            <a:avLst/>
          </a:prstGeom>
        </p:spPr>
      </p:pic>
    </p:spTree>
    <p:extLst>
      <p:ext uri="{BB962C8B-B14F-4D97-AF65-F5344CB8AC3E}">
        <p14:creationId xmlns:p14="http://schemas.microsoft.com/office/powerpoint/2010/main" val="29902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200" fill="hold">
                                          <p:stCondLst>
                                            <p:cond delay="0"/>
                                          </p:stCondLst>
                                        </p:cTn>
                                        <p:tgtEl>
                                          <p:spTgt spid="13"/>
                                        </p:tgtEl>
                                        <p:attrNameLst>
                                          <p:attrName>r</p:attrName>
                                        </p:attrNameLst>
                                      </p:cBhvr>
                                    </p:animRot>
                                    <p:animRot by="-240000">
                                      <p:cBhvr>
                                        <p:cTn id="11" dur="400" fill="hold">
                                          <p:stCondLst>
                                            <p:cond delay="400"/>
                                          </p:stCondLst>
                                        </p:cTn>
                                        <p:tgtEl>
                                          <p:spTgt spid="13"/>
                                        </p:tgtEl>
                                        <p:attrNameLst>
                                          <p:attrName>r</p:attrName>
                                        </p:attrNameLst>
                                      </p:cBhvr>
                                    </p:animRot>
                                    <p:animRot by="240000">
                                      <p:cBhvr>
                                        <p:cTn id="12" dur="400" fill="hold">
                                          <p:stCondLst>
                                            <p:cond delay="800"/>
                                          </p:stCondLst>
                                        </p:cTn>
                                        <p:tgtEl>
                                          <p:spTgt spid="13"/>
                                        </p:tgtEl>
                                        <p:attrNameLst>
                                          <p:attrName>r</p:attrName>
                                        </p:attrNameLst>
                                      </p:cBhvr>
                                    </p:animRot>
                                    <p:animRot by="-240000">
                                      <p:cBhvr>
                                        <p:cTn id="13" dur="400" fill="hold">
                                          <p:stCondLst>
                                            <p:cond delay="1200"/>
                                          </p:stCondLst>
                                        </p:cTn>
                                        <p:tgtEl>
                                          <p:spTgt spid="13"/>
                                        </p:tgtEl>
                                        <p:attrNameLst>
                                          <p:attrName>r</p:attrName>
                                        </p:attrNameLst>
                                      </p:cBhvr>
                                    </p:animRot>
                                    <p:animRot by="120000">
                                      <p:cBhvr>
                                        <p:cTn id="14" dur="400" fill="hold">
                                          <p:stCondLst>
                                            <p:cond delay="1600"/>
                                          </p:stCondLst>
                                        </p:cTn>
                                        <p:tgtEl>
                                          <p:spTgt spid="13"/>
                                        </p:tgtEl>
                                        <p:attrNameLst>
                                          <p:attrName>r</p:attrName>
                                        </p:attrNameLst>
                                      </p:cBhvr>
                                    </p:animRot>
                                  </p:childTnLst>
                                </p:cTn>
                              </p:par>
                              <p:par>
                                <p:cTn id="15" presetID="32" presetClass="emph" presetSubtype="0" fill="hold" nodeType="withEffect">
                                  <p:stCondLst>
                                    <p:cond delay="0"/>
                                  </p:stCondLst>
                                  <p:childTnLst>
                                    <p:animRot by="120000">
                                      <p:cBhvr>
                                        <p:cTn id="16" dur="200" fill="hold">
                                          <p:stCondLst>
                                            <p:cond delay="0"/>
                                          </p:stCondLst>
                                        </p:cTn>
                                        <p:tgtEl>
                                          <p:spTgt spid="9"/>
                                        </p:tgtEl>
                                        <p:attrNameLst>
                                          <p:attrName>r</p:attrName>
                                        </p:attrNameLst>
                                      </p:cBhvr>
                                    </p:animRot>
                                    <p:animRot by="-240000">
                                      <p:cBhvr>
                                        <p:cTn id="17" dur="400" fill="hold">
                                          <p:stCondLst>
                                            <p:cond delay="400"/>
                                          </p:stCondLst>
                                        </p:cTn>
                                        <p:tgtEl>
                                          <p:spTgt spid="9"/>
                                        </p:tgtEl>
                                        <p:attrNameLst>
                                          <p:attrName>r</p:attrName>
                                        </p:attrNameLst>
                                      </p:cBhvr>
                                    </p:animRot>
                                    <p:animRot by="240000">
                                      <p:cBhvr>
                                        <p:cTn id="18" dur="400" fill="hold">
                                          <p:stCondLst>
                                            <p:cond delay="800"/>
                                          </p:stCondLst>
                                        </p:cTn>
                                        <p:tgtEl>
                                          <p:spTgt spid="9"/>
                                        </p:tgtEl>
                                        <p:attrNameLst>
                                          <p:attrName>r</p:attrName>
                                        </p:attrNameLst>
                                      </p:cBhvr>
                                    </p:animRot>
                                    <p:animRot by="-240000">
                                      <p:cBhvr>
                                        <p:cTn id="19" dur="400" fill="hold">
                                          <p:stCondLst>
                                            <p:cond delay="1200"/>
                                          </p:stCondLst>
                                        </p:cTn>
                                        <p:tgtEl>
                                          <p:spTgt spid="9"/>
                                        </p:tgtEl>
                                        <p:attrNameLst>
                                          <p:attrName>r</p:attrName>
                                        </p:attrNameLst>
                                      </p:cBhvr>
                                    </p:animRot>
                                    <p:animRot by="120000">
                                      <p:cBhvr>
                                        <p:cTn id="2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Activity: Who to Contact?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 Principal complains that the cafeteria doesn’t have enough food for all students. </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10" name="TextBox 9">
            <a:extLst>
              <a:ext uri="{FF2B5EF4-FFF2-40B4-BE49-F238E27FC236}">
                <a16:creationId xmlns:a16="http://schemas.microsoft.com/office/drawing/2014/main" id="{C395A997-391E-4A0B-4F3A-60705532513C}"/>
              </a:ext>
            </a:extLst>
          </p:cNvPr>
          <p:cNvSpPr txBox="1"/>
          <p:nvPr/>
        </p:nvSpPr>
        <p:spPr>
          <a:xfrm>
            <a:off x="533087" y="2065620"/>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Select the correct answer:</a:t>
            </a:r>
          </a:p>
        </p:txBody>
      </p:sp>
      <p:grpSp>
        <p:nvGrpSpPr>
          <p:cNvPr id="13" name="Group 12">
            <a:extLst>
              <a:ext uri="{FF2B5EF4-FFF2-40B4-BE49-F238E27FC236}">
                <a16:creationId xmlns:a16="http://schemas.microsoft.com/office/drawing/2014/main" id="{58D06FF0-8F26-F283-AEEC-9C44EFABDED6}"/>
              </a:ext>
            </a:extLst>
          </p:cNvPr>
          <p:cNvGrpSpPr/>
          <p:nvPr/>
        </p:nvGrpSpPr>
        <p:grpSpPr>
          <a:xfrm>
            <a:off x="4065858" y="2872379"/>
            <a:ext cx="2705100" cy="1469265"/>
            <a:chOff x="495300" y="3742679"/>
            <a:chExt cx="2705100" cy="1469265"/>
          </a:xfrm>
          <a:solidFill>
            <a:srgbClr val="92D050"/>
          </a:solidFill>
          <a:scene3d>
            <a:camera prst="orthographicFront">
              <a:rot lat="0" lon="0" rev="0"/>
            </a:camera>
            <a:lightRig rig="balanced" dir="t">
              <a:rot lat="0" lon="0" rev="8700000"/>
            </a:lightRig>
          </a:scene3d>
        </p:grpSpPr>
        <p:sp>
          <p:nvSpPr>
            <p:cNvPr id="20" name="Rectangle: Rounded Corners 19">
              <a:extLst>
                <a:ext uri="{FF2B5EF4-FFF2-40B4-BE49-F238E27FC236}">
                  <a16:creationId xmlns:a16="http://schemas.microsoft.com/office/drawing/2014/main" id="{AE887C44-F0FA-F6B9-1B51-A69E8042BCEF}"/>
                </a:ext>
              </a:extLst>
            </p:cNvPr>
            <p:cNvSpPr/>
            <p:nvPr/>
          </p:nvSpPr>
          <p:spPr>
            <a:xfrm>
              <a:off x="495300" y="3742679"/>
              <a:ext cx="2705100" cy="1469265"/>
            </a:xfrm>
            <a:prstGeom prst="roundRect">
              <a:avLst/>
            </a:prstGeom>
            <a:grpFill/>
            <a:ln w="2540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B88396F-369F-2912-21D4-937C905F43B0}"/>
                </a:ext>
              </a:extLst>
            </p:cNvPr>
            <p:cNvSpPr txBox="1"/>
            <p:nvPr/>
          </p:nvSpPr>
          <p:spPr>
            <a:xfrm>
              <a:off x="495300" y="4061009"/>
              <a:ext cx="2705100" cy="830997"/>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Poppins" panose="00000500000000000000" pitchFamily="2" charset="0"/>
                  <a:cs typeface="Poppins" panose="00000500000000000000" pitchFamily="2" charset="0"/>
                </a:rPr>
                <a:t>AFSS</a:t>
              </a:r>
              <a:endPar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grpSp>
      <p:grpSp>
        <p:nvGrpSpPr>
          <p:cNvPr id="9" name="Group 8">
            <a:extLst>
              <a:ext uri="{FF2B5EF4-FFF2-40B4-BE49-F238E27FC236}">
                <a16:creationId xmlns:a16="http://schemas.microsoft.com/office/drawing/2014/main" id="{F7CF0D17-5635-8EAD-63FA-779AA4014260}"/>
              </a:ext>
            </a:extLst>
          </p:cNvPr>
          <p:cNvGrpSpPr/>
          <p:nvPr/>
        </p:nvGrpSpPr>
        <p:grpSpPr>
          <a:xfrm>
            <a:off x="627714" y="2870827"/>
            <a:ext cx="2705100" cy="1469265"/>
            <a:chOff x="3957881" y="3742678"/>
            <a:chExt cx="2705100" cy="1469265"/>
          </a:xfrm>
          <a:solidFill>
            <a:srgbClr val="FF0000"/>
          </a:solidFill>
          <a:scene3d>
            <a:camera prst="orthographicFront">
              <a:rot lat="0" lon="0" rev="0"/>
            </a:camera>
            <a:lightRig rig="balanced" dir="t">
              <a:rot lat="0" lon="0" rev="8700000"/>
            </a:lightRig>
          </a:scene3d>
        </p:grpSpPr>
        <p:sp>
          <p:nvSpPr>
            <p:cNvPr id="11" name="Rectangle: Rounded Corners 10">
              <a:extLst>
                <a:ext uri="{FF2B5EF4-FFF2-40B4-BE49-F238E27FC236}">
                  <a16:creationId xmlns:a16="http://schemas.microsoft.com/office/drawing/2014/main" id="{7946BCFD-5DEC-D9C3-2DC9-2857D4DD3434}"/>
                </a:ext>
              </a:extLst>
            </p:cNvPr>
            <p:cNvSpPr/>
            <p:nvPr/>
          </p:nvSpPr>
          <p:spPr>
            <a:xfrm>
              <a:off x="3957881" y="3742678"/>
              <a:ext cx="2705100" cy="1469265"/>
            </a:xfrm>
            <a:prstGeom prst="roundRect">
              <a:avLst/>
            </a:prstGeom>
            <a:grpFill/>
            <a:ln w="2540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1F39B3-F02D-EB03-FB97-265FA05145A7}"/>
                </a:ext>
              </a:extLst>
            </p:cNvPr>
            <p:cNvSpPr txBox="1"/>
            <p:nvPr/>
          </p:nvSpPr>
          <p:spPr>
            <a:xfrm>
              <a:off x="3957881" y="4061006"/>
              <a:ext cx="2705100" cy="830997"/>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ctr" defTabSz="570586"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HR Rep</a:t>
              </a:r>
            </a:p>
          </p:txBody>
        </p:sp>
      </p:grpSp>
      <p:pic>
        <p:nvPicPr>
          <p:cNvPr id="21" name="Picture 20">
            <a:extLst>
              <a:ext uri="{FF2B5EF4-FFF2-40B4-BE49-F238E27FC236}">
                <a16:creationId xmlns:a16="http://schemas.microsoft.com/office/drawing/2014/main" id="{11141F46-1E41-B091-E317-7197EDF96827}"/>
              </a:ext>
            </a:extLst>
          </p:cNvPr>
          <p:cNvPicPr>
            <a:picLocks noChangeAspect="1"/>
          </p:cNvPicPr>
          <p:nvPr/>
        </p:nvPicPr>
        <p:blipFill>
          <a:blip r:embed="rId4"/>
          <a:stretch>
            <a:fillRect/>
          </a:stretch>
        </p:blipFill>
        <p:spPr>
          <a:xfrm>
            <a:off x="6544973" y="3358223"/>
            <a:ext cx="3566469" cy="2938527"/>
          </a:xfrm>
          <a:prstGeom prst="rect">
            <a:avLst/>
          </a:prstGeom>
        </p:spPr>
      </p:pic>
      <p:pic>
        <p:nvPicPr>
          <p:cNvPr id="12" name="Ghostbusters Theme">
            <a:hlinkClick r:id="" action="ppaction://media"/>
            <a:extLst>
              <a:ext uri="{FF2B5EF4-FFF2-40B4-BE49-F238E27FC236}">
                <a16:creationId xmlns:a16="http://schemas.microsoft.com/office/drawing/2014/main" id="{9E166750-8091-B181-31F5-E48DB05BDA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92725" y="-62187"/>
            <a:ext cx="487363" cy="487363"/>
          </a:xfrm>
          <a:prstGeom prst="rect">
            <a:avLst/>
          </a:prstGeom>
        </p:spPr>
      </p:pic>
    </p:spTree>
    <p:extLst>
      <p:ext uri="{BB962C8B-B14F-4D97-AF65-F5344CB8AC3E}">
        <p14:creationId xmlns:p14="http://schemas.microsoft.com/office/powerpoint/2010/main" val="3250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9"/>
                                        </p:tgtEl>
                                      </p:cBhvr>
                                    </p:animEffect>
                                    <p:anim calcmode="lin" valueType="num">
                                      <p:cBhvr>
                                        <p:cTn id="11"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18" dur="26">
                                          <p:stCondLst>
                                            <p:cond delay="620"/>
                                          </p:stCondLst>
                                        </p:cTn>
                                        <p:tgtEl>
                                          <p:spTgt spid="9"/>
                                        </p:tgtEl>
                                      </p:cBhvr>
                                      <p:to x="100000" y="60000"/>
                                    </p:animScale>
                                    <p:animScale>
                                      <p:cBhvr>
                                        <p:cTn id="19" dur="166" decel="50000">
                                          <p:stCondLst>
                                            <p:cond delay="64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set>
                                      <p:cBhvr>
                                        <p:cTn id="26"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9" name="TextBox 8">
            <a:extLst>
              <a:ext uri="{FF2B5EF4-FFF2-40B4-BE49-F238E27FC236}">
                <a16:creationId xmlns:a16="http://schemas.microsoft.com/office/drawing/2014/main" id="{F6D579F7-BC79-4B37-5A86-8B5880AE60A5}"/>
              </a:ext>
            </a:extLst>
          </p:cNvPr>
          <p:cNvSpPr txBox="1"/>
          <p:nvPr/>
        </p:nvSpPr>
        <p:spPr>
          <a:xfrm>
            <a:off x="2387601" y="3467100"/>
            <a:ext cx="7416800" cy="1200329"/>
          </a:xfrm>
          <a:prstGeom prst="rect">
            <a:avLst/>
          </a:prstGeom>
          <a:noFill/>
        </p:spPr>
        <p:txBody>
          <a:bodyPr wrap="square" rtlCol="0">
            <a:spAutoFit/>
          </a:bodyPr>
          <a:lstStyle/>
          <a:p>
            <a:pPr algn="ctr"/>
            <a:r>
              <a:rPr lang="en-US" sz="2400" dirty="0">
                <a:solidFill>
                  <a:schemeClr val="bg1"/>
                </a:solidFill>
                <a:latin typeface="Poppins" panose="00000500000000000000" pitchFamily="2" charset="0"/>
                <a:cs typeface="Poppins" panose="00000500000000000000" pitchFamily="2" charset="0"/>
              </a:rPr>
              <a:t>To gather and collect facts to resolve an issue in a fair and unbiased manner for both employee and manager</a:t>
            </a:r>
          </a:p>
        </p:txBody>
      </p:sp>
      <p:sp>
        <p:nvSpPr>
          <p:cNvPr id="11" name="Freeform 9">
            <a:extLst>
              <a:ext uri="{FF2B5EF4-FFF2-40B4-BE49-F238E27FC236}">
                <a16:creationId xmlns:a16="http://schemas.microsoft.com/office/drawing/2014/main" id="{C2DABB22-40A4-6154-0414-2EE9D4DA7A7C}"/>
              </a:ext>
            </a:extLst>
          </p:cNvPr>
          <p:cNvSpPr/>
          <p:nvPr/>
        </p:nvSpPr>
        <p:spPr>
          <a:xfrm rot="5400000">
            <a:off x="587076" y="4361533"/>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12" name="TextBox 11">
            <a:extLst>
              <a:ext uri="{FF2B5EF4-FFF2-40B4-BE49-F238E27FC236}">
                <a16:creationId xmlns:a16="http://schemas.microsoft.com/office/drawing/2014/main" id="{98ECAB74-BF68-D00D-9BD2-F34EB2E8677E}"/>
              </a:ext>
            </a:extLst>
          </p:cNvPr>
          <p:cNvSpPr txBox="1"/>
          <p:nvPr/>
        </p:nvSpPr>
        <p:spPr>
          <a:xfrm>
            <a:off x="1131002" y="4391494"/>
            <a:ext cx="2648482"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Conduct Interviews</a:t>
            </a:r>
          </a:p>
        </p:txBody>
      </p:sp>
      <p:sp>
        <p:nvSpPr>
          <p:cNvPr id="20" name="TextBox 19">
            <a:extLst>
              <a:ext uri="{FF2B5EF4-FFF2-40B4-BE49-F238E27FC236}">
                <a16:creationId xmlns:a16="http://schemas.microsoft.com/office/drawing/2014/main" id="{724C51A6-AF40-CE34-74B8-63B7321B0ACD}"/>
              </a:ext>
            </a:extLst>
          </p:cNvPr>
          <p:cNvSpPr txBox="1"/>
          <p:nvPr/>
        </p:nvSpPr>
        <p:spPr>
          <a:xfrm>
            <a:off x="1121858" y="5064188"/>
            <a:ext cx="280717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Determine Decisions</a:t>
            </a:r>
          </a:p>
        </p:txBody>
      </p:sp>
      <p:sp>
        <p:nvSpPr>
          <p:cNvPr id="21" name="TextBox 20">
            <a:extLst>
              <a:ext uri="{FF2B5EF4-FFF2-40B4-BE49-F238E27FC236}">
                <a16:creationId xmlns:a16="http://schemas.microsoft.com/office/drawing/2014/main" id="{231A6625-A696-860B-DC1E-0A4DCC6C4194}"/>
              </a:ext>
            </a:extLst>
          </p:cNvPr>
          <p:cNvSpPr txBox="1"/>
          <p:nvPr/>
        </p:nvSpPr>
        <p:spPr>
          <a:xfrm>
            <a:off x="1118962" y="5711638"/>
            <a:ext cx="1162498"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Closure</a:t>
            </a:r>
          </a:p>
        </p:txBody>
      </p:sp>
      <p:sp>
        <p:nvSpPr>
          <p:cNvPr id="22" name="TextBox 21">
            <a:extLst>
              <a:ext uri="{FF2B5EF4-FFF2-40B4-BE49-F238E27FC236}">
                <a16:creationId xmlns:a16="http://schemas.microsoft.com/office/drawing/2014/main" id="{6FF31FEB-73DB-E731-46AD-42789DAF9B27}"/>
              </a:ext>
            </a:extLst>
          </p:cNvPr>
          <p:cNvSpPr txBox="1"/>
          <p:nvPr/>
        </p:nvSpPr>
        <p:spPr>
          <a:xfrm>
            <a:off x="1123611" y="6306292"/>
            <a:ext cx="2010487"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Written Report</a:t>
            </a:r>
          </a:p>
        </p:txBody>
      </p:sp>
      <p:sp>
        <p:nvSpPr>
          <p:cNvPr id="27" name="Freeform 9">
            <a:extLst>
              <a:ext uri="{FF2B5EF4-FFF2-40B4-BE49-F238E27FC236}">
                <a16:creationId xmlns:a16="http://schemas.microsoft.com/office/drawing/2014/main" id="{97410D1B-D663-F687-8874-83C8920D3150}"/>
              </a:ext>
            </a:extLst>
          </p:cNvPr>
          <p:cNvSpPr/>
          <p:nvPr/>
        </p:nvSpPr>
        <p:spPr>
          <a:xfrm rot="5400000">
            <a:off x="580860" y="5027513"/>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28" name="Freeform 9">
            <a:extLst>
              <a:ext uri="{FF2B5EF4-FFF2-40B4-BE49-F238E27FC236}">
                <a16:creationId xmlns:a16="http://schemas.microsoft.com/office/drawing/2014/main" id="{54E04F09-FFF3-52EB-6CE2-4E2B314922A5}"/>
              </a:ext>
            </a:extLst>
          </p:cNvPr>
          <p:cNvSpPr/>
          <p:nvPr/>
        </p:nvSpPr>
        <p:spPr>
          <a:xfrm rot="5400000">
            <a:off x="580860" y="5689144"/>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23" name="TextBox 22">
            <a:extLst>
              <a:ext uri="{FF2B5EF4-FFF2-40B4-BE49-F238E27FC236}">
                <a16:creationId xmlns:a16="http://schemas.microsoft.com/office/drawing/2014/main" id="{69F63C23-FCDC-2A19-B3AA-44814963CF1F}"/>
              </a:ext>
            </a:extLst>
          </p:cNvPr>
          <p:cNvSpPr txBox="1"/>
          <p:nvPr/>
        </p:nvSpPr>
        <p:spPr>
          <a:xfrm>
            <a:off x="1124885" y="1748878"/>
            <a:ext cx="346921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Provide Interim Protection</a:t>
            </a:r>
          </a:p>
        </p:txBody>
      </p:sp>
      <p:sp>
        <p:nvSpPr>
          <p:cNvPr id="24" name="TextBox 23">
            <a:extLst>
              <a:ext uri="{FF2B5EF4-FFF2-40B4-BE49-F238E27FC236}">
                <a16:creationId xmlns:a16="http://schemas.microsoft.com/office/drawing/2014/main" id="{F481899E-9A15-B4EF-F3E7-FCC016FA93A2}"/>
              </a:ext>
            </a:extLst>
          </p:cNvPr>
          <p:cNvSpPr txBox="1"/>
          <p:nvPr/>
        </p:nvSpPr>
        <p:spPr>
          <a:xfrm>
            <a:off x="1143173" y="2400368"/>
            <a:ext cx="2949846"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Selecting Investigator</a:t>
            </a:r>
          </a:p>
        </p:txBody>
      </p:sp>
      <p:sp>
        <p:nvSpPr>
          <p:cNvPr id="25" name="TextBox 24">
            <a:extLst>
              <a:ext uri="{FF2B5EF4-FFF2-40B4-BE49-F238E27FC236}">
                <a16:creationId xmlns:a16="http://schemas.microsoft.com/office/drawing/2014/main" id="{2B441CE5-64DF-48B8-3BDD-175F5031E148}"/>
              </a:ext>
            </a:extLst>
          </p:cNvPr>
          <p:cNvSpPr txBox="1"/>
          <p:nvPr/>
        </p:nvSpPr>
        <p:spPr>
          <a:xfrm>
            <a:off x="1134029" y="3731826"/>
            <a:ext cx="3789820"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Develop Interview Questions</a:t>
            </a:r>
          </a:p>
        </p:txBody>
      </p:sp>
      <p:sp>
        <p:nvSpPr>
          <p:cNvPr id="26" name="TextBox 25">
            <a:extLst>
              <a:ext uri="{FF2B5EF4-FFF2-40B4-BE49-F238E27FC236}">
                <a16:creationId xmlns:a16="http://schemas.microsoft.com/office/drawing/2014/main" id="{66CCC800-6C9D-1EE3-75FC-015973E0E3D8}"/>
              </a:ext>
            </a:extLst>
          </p:cNvPr>
          <p:cNvSpPr txBox="1"/>
          <p:nvPr/>
        </p:nvSpPr>
        <p:spPr>
          <a:xfrm>
            <a:off x="1143173" y="3037467"/>
            <a:ext cx="1922321"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Create a Plan</a:t>
            </a:r>
          </a:p>
        </p:txBody>
      </p:sp>
      <p:sp>
        <p:nvSpPr>
          <p:cNvPr id="29" name="Freeform 9">
            <a:extLst>
              <a:ext uri="{FF2B5EF4-FFF2-40B4-BE49-F238E27FC236}">
                <a16:creationId xmlns:a16="http://schemas.microsoft.com/office/drawing/2014/main" id="{A4C57E5D-978F-12A1-22AC-EFC8F51D7796}"/>
              </a:ext>
            </a:extLst>
          </p:cNvPr>
          <p:cNvSpPr/>
          <p:nvPr/>
        </p:nvSpPr>
        <p:spPr>
          <a:xfrm rot="5400000">
            <a:off x="580420" y="3701865"/>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30" name="Freeform 9">
            <a:extLst>
              <a:ext uri="{FF2B5EF4-FFF2-40B4-BE49-F238E27FC236}">
                <a16:creationId xmlns:a16="http://schemas.microsoft.com/office/drawing/2014/main" id="{7D301B12-137E-E3FF-EC04-CEFAC5780D07}"/>
              </a:ext>
            </a:extLst>
          </p:cNvPr>
          <p:cNvSpPr/>
          <p:nvPr/>
        </p:nvSpPr>
        <p:spPr>
          <a:xfrm rot="5400000">
            <a:off x="598416" y="3014685"/>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31" name="Freeform 9">
            <a:extLst>
              <a:ext uri="{FF2B5EF4-FFF2-40B4-BE49-F238E27FC236}">
                <a16:creationId xmlns:a16="http://schemas.microsoft.com/office/drawing/2014/main" id="{31A77F48-298C-D625-131B-9C3E6454F46F}"/>
              </a:ext>
            </a:extLst>
          </p:cNvPr>
          <p:cNvSpPr/>
          <p:nvPr/>
        </p:nvSpPr>
        <p:spPr>
          <a:xfrm rot="5400000">
            <a:off x="598416" y="2366608"/>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32" name="Freeform 9">
            <a:extLst>
              <a:ext uri="{FF2B5EF4-FFF2-40B4-BE49-F238E27FC236}">
                <a16:creationId xmlns:a16="http://schemas.microsoft.com/office/drawing/2014/main" id="{EFD59FA7-D7A5-4730-1069-C509BE061BD7}"/>
              </a:ext>
            </a:extLst>
          </p:cNvPr>
          <p:cNvSpPr/>
          <p:nvPr/>
        </p:nvSpPr>
        <p:spPr>
          <a:xfrm rot="5400000">
            <a:off x="580421" y="1728061"/>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33" name="Freeform 9">
            <a:extLst>
              <a:ext uri="{FF2B5EF4-FFF2-40B4-BE49-F238E27FC236}">
                <a16:creationId xmlns:a16="http://schemas.microsoft.com/office/drawing/2014/main" id="{9DF6CA4E-60F5-3CF9-AFF1-AA7A755D4A12}"/>
              </a:ext>
            </a:extLst>
          </p:cNvPr>
          <p:cNvSpPr/>
          <p:nvPr/>
        </p:nvSpPr>
        <p:spPr>
          <a:xfrm rot="5400000">
            <a:off x="580859" y="6276331"/>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35" name="TextBox 34">
            <a:extLst>
              <a:ext uri="{FF2B5EF4-FFF2-40B4-BE49-F238E27FC236}">
                <a16:creationId xmlns:a16="http://schemas.microsoft.com/office/drawing/2014/main" id="{02E871D5-B1D8-F623-4120-039022F784F7}"/>
              </a:ext>
            </a:extLst>
          </p:cNvPr>
          <p:cNvSpPr txBox="1"/>
          <p:nvPr/>
        </p:nvSpPr>
        <p:spPr>
          <a:xfrm>
            <a:off x="491391" y="72358"/>
            <a:ext cx="6670737" cy="830997"/>
          </a:xfrm>
          <a:prstGeom prst="rect">
            <a:avLst/>
          </a:prstGeom>
          <a:noFill/>
        </p:spPr>
        <p:txBody>
          <a:bodyPr wrap="none" rtlCol="0">
            <a:spAutoFit/>
          </a:bodyPr>
          <a:lstStyle/>
          <a:p>
            <a:r>
              <a:rPr lang="en-US" sz="4800" b="1" dirty="0">
                <a:latin typeface="Arial Black" panose="020B0A04020102020204" pitchFamily="34" charset="0"/>
                <a:cs typeface="Poppins" panose="00000500000000000000" pitchFamily="2" charset="0"/>
              </a:rPr>
              <a:t>Investigation Steps</a:t>
            </a:r>
          </a:p>
        </p:txBody>
      </p:sp>
      <p:pic>
        <p:nvPicPr>
          <p:cNvPr id="1030" name="Picture 6" descr="Workplace Investigations: Leveraging the 'Honest-Belief Rule' - HR Daily  Advisor">
            <a:extLst>
              <a:ext uri="{FF2B5EF4-FFF2-40B4-BE49-F238E27FC236}">
                <a16:creationId xmlns:a16="http://schemas.microsoft.com/office/drawing/2014/main" id="{22CF6335-64E2-EF62-D194-9B573C791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772" r="22000"/>
          <a:stretch/>
        </p:blipFill>
        <p:spPr bwMode="auto">
          <a:xfrm>
            <a:off x="7567822" y="0"/>
            <a:ext cx="490459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9">
            <a:extLst>
              <a:ext uri="{FF2B5EF4-FFF2-40B4-BE49-F238E27FC236}">
                <a16:creationId xmlns:a16="http://schemas.microsoft.com/office/drawing/2014/main" id="{D358CE9C-EF61-95CB-F464-38777DE65857}"/>
              </a:ext>
            </a:extLst>
          </p:cNvPr>
          <p:cNvSpPr/>
          <p:nvPr/>
        </p:nvSpPr>
        <p:spPr>
          <a:xfrm rot="5400000">
            <a:off x="596099" y="1042915"/>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solidFill>
                <a:prstClr val="black"/>
              </a:solidFill>
              <a:latin typeface="Calibri"/>
            </a:endParaRPr>
          </a:p>
        </p:txBody>
      </p:sp>
      <p:sp>
        <p:nvSpPr>
          <p:cNvPr id="4" name="TextBox 3">
            <a:extLst>
              <a:ext uri="{FF2B5EF4-FFF2-40B4-BE49-F238E27FC236}">
                <a16:creationId xmlns:a16="http://schemas.microsoft.com/office/drawing/2014/main" id="{52E0F5FB-B7A8-FD49-5B7C-1BA2B79EF862}"/>
              </a:ext>
            </a:extLst>
          </p:cNvPr>
          <p:cNvSpPr txBox="1"/>
          <p:nvPr/>
        </p:nvSpPr>
        <p:spPr>
          <a:xfrm>
            <a:off x="1138851" y="1072876"/>
            <a:ext cx="2961067"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Ensure Confidentiality</a:t>
            </a:r>
          </a:p>
        </p:txBody>
      </p:sp>
    </p:spTree>
    <p:extLst>
      <p:ext uri="{BB962C8B-B14F-4D97-AF65-F5344CB8AC3E}">
        <p14:creationId xmlns:p14="http://schemas.microsoft.com/office/powerpoint/2010/main" val="409487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Investigation Steps Explained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26152"/>
            <a:ext cx="9141987"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Identify the problem. </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2" name="Picture 11">
            <a:extLst>
              <a:ext uri="{FF2B5EF4-FFF2-40B4-BE49-F238E27FC236}">
                <a16:creationId xmlns:a16="http://schemas.microsoft.com/office/drawing/2014/main" id="{B26F3215-6E5F-493E-BC5D-2D34511523D5}"/>
              </a:ext>
            </a:extLst>
          </p:cNvPr>
          <p:cNvPicPr>
            <a:picLocks noChangeAspect="1"/>
          </p:cNvPicPr>
          <p:nvPr/>
        </p:nvPicPr>
        <p:blipFill>
          <a:blip r:embed="rId2"/>
          <a:stretch>
            <a:fillRect/>
          </a:stretch>
        </p:blipFill>
        <p:spPr>
          <a:xfrm>
            <a:off x="621772" y="2267690"/>
            <a:ext cx="451143" cy="512108"/>
          </a:xfrm>
          <a:prstGeom prst="rect">
            <a:avLst/>
          </a:prstGeom>
        </p:spPr>
      </p:pic>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2"/>
          <a:stretch>
            <a:fillRect/>
          </a:stretch>
        </p:blipFill>
        <p:spPr>
          <a:xfrm>
            <a:off x="618724" y="2923010"/>
            <a:ext cx="451143" cy="512108"/>
          </a:xfrm>
          <a:prstGeom prst="rect">
            <a:avLst/>
          </a:prstGeom>
        </p:spPr>
      </p:pic>
      <p:sp>
        <p:nvSpPr>
          <p:cNvPr id="24" name="TextBox 23">
            <a:extLst>
              <a:ext uri="{FF2B5EF4-FFF2-40B4-BE49-F238E27FC236}">
                <a16:creationId xmlns:a16="http://schemas.microsoft.com/office/drawing/2014/main" id="{F7727829-4D8D-3218-4692-69B894736194}"/>
              </a:ext>
            </a:extLst>
          </p:cNvPr>
          <p:cNvSpPr txBox="1"/>
          <p:nvPr/>
        </p:nvSpPr>
        <p:spPr>
          <a:xfrm>
            <a:off x="1133856" y="2322576"/>
            <a:ext cx="3145413"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Look for the root cause.</a:t>
            </a:r>
          </a:p>
        </p:txBody>
      </p:sp>
      <p:sp>
        <p:nvSpPr>
          <p:cNvPr id="25" name="TextBox 24">
            <a:extLst>
              <a:ext uri="{FF2B5EF4-FFF2-40B4-BE49-F238E27FC236}">
                <a16:creationId xmlns:a16="http://schemas.microsoft.com/office/drawing/2014/main" id="{69D2344B-89C4-CDA4-C69C-87705075FC95}"/>
              </a:ext>
            </a:extLst>
          </p:cNvPr>
          <p:cNvSpPr txBox="1"/>
          <p:nvPr/>
        </p:nvSpPr>
        <p:spPr>
          <a:xfrm>
            <a:off x="1130808" y="2977896"/>
            <a:ext cx="7181774"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Review Progressive Discipline Flow Chart for guidance.</a:t>
            </a:r>
          </a:p>
        </p:txBody>
      </p:sp>
      <p:pic>
        <p:nvPicPr>
          <p:cNvPr id="26" name="Picture 25">
            <a:extLst>
              <a:ext uri="{FF2B5EF4-FFF2-40B4-BE49-F238E27FC236}">
                <a16:creationId xmlns:a16="http://schemas.microsoft.com/office/drawing/2014/main" id="{BE57AEE1-6971-AA3C-3147-0CE790282202}"/>
              </a:ext>
            </a:extLst>
          </p:cNvPr>
          <p:cNvPicPr>
            <a:picLocks noChangeAspect="1"/>
          </p:cNvPicPr>
          <p:nvPr/>
        </p:nvPicPr>
        <p:blipFill>
          <a:blip r:embed="rId3"/>
          <a:stretch>
            <a:fillRect/>
          </a:stretch>
        </p:blipFill>
        <p:spPr>
          <a:xfrm>
            <a:off x="4035373" y="4288455"/>
            <a:ext cx="4121253" cy="1865538"/>
          </a:xfrm>
          <a:prstGeom prst="rect">
            <a:avLst/>
          </a:prstGeom>
        </p:spPr>
      </p:pic>
    </p:spTree>
    <p:extLst>
      <p:ext uri="{BB962C8B-B14F-4D97-AF65-F5344CB8AC3E}">
        <p14:creationId xmlns:p14="http://schemas.microsoft.com/office/powerpoint/2010/main" val="399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26"/>
                                        </p:tgtEl>
                                      </p:cBhvr>
                                    </p:animEffect>
                                    <p:animScale>
                                      <p:cBhvr>
                                        <p:cTn id="7" dur="10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Investigation Steps Explained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162615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Collect witness statements.</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9" name="Group 8">
            <a:extLst>
              <a:ext uri="{FF2B5EF4-FFF2-40B4-BE49-F238E27FC236}">
                <a16:creationId xmlns:a16="http://schemas.microsoft.com/office/drawing/2014/main" id="{65DFED21-4D9E-8FFB-28DE-BD2AC49C7A57}"/>
              </a:ext>
            </a:extLst>
          </p:cNvPr>
          <p:cNvGrpSpPr/>
          <p:nvPr/>
        </p:nvGrpSpPr>
        <p:grpSpPr>
          <a:xfrm>
            <a:off x="618724" y="2185394"/>
            <a:ext cx="6521287" cy="1624628"/>
            <a:chOff x="618724" y="2267690"/>
            <a:chExt cx="6521287" cy="1624628"/>
          </a:xfrm>
        </p:grpSpPr>
        <p:pic>
          <p:nvPicPr>
            <p:cNvPr id="12" name="Picture 11">
              <a:extLst>
                <a:ext uri="{FF2B5EF4-FFF2-40B4-BE49-F238E27FC236}">
                  <a16:creationId xmlns:a16="http://schemas.microsoft.com/office/drawing/2014/main" id="{B26F3215-6E5F-493E-BC5D-2D34511523D5}"/>
                </a:ext>
              </a:extLst>
            </p:cNvPr>
            <p:cNvPicPr>
              <a:picLocks noChangeAspect="1"/>
            </p:cNvPicPr>
            <p:nvPr/>
          </p:nvPicPr>
          <p:blipFill>
            <a:blip r:embed="rId2"/>
            <a:stretch>
              <a:fillRect/>
            </a:stretch>
          </p:blipFill>
          <p:spPr>
            <a:xfrm>
              <a:off x="621772" y="2267690"/>
              <a:ext cx="451143" cy="512108"/>
            </a:xfrm>
            <a:prstGeom prst="rect">
              <a:avLst/>
            </a:prstGeom>
          </p:spPr>
        </p:pic>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2"/>
            <a:stretch>
              <a:fillRect/>
            </a:stretch>
          </p:blipFill>
          <p:spPr>
            <a:xfrm>
              <a:off x="618724" y="3380210"/>
              <a:ext cx="451143" cy="512108"/>
            </a:xfrm>
            <a:prstGeom prst="rect">
              <a:avLst/>
            </a:prstGeom>
          </p:spPr>
        </p:pic>
        <p:sp>
          <p:nvSpPr>
            <p:cNvPr id="24" name="TextBox 23">
              <a:extLst>
                <a:ext uri="{FF2B5EF4-FFF2-40B4-BE49-F238E27FC236}">
                  <a16:creationId xmlns:a16="http://schemas.microsoft.com/office/drawing/2014/main" id="{F7727829-4D8D-3218-4692-69B894736194}"/>
                </a:ext>
              </a:extLst>
            </p:cNvPr>
            <p:cNvSpPr txBox="1"/>
            <p:nvPr/>
          </p:nvSpPr>
          <p:spPr>
            <a:xfrm>
              <a:off x="1133857" y="2322576"/>
              <a:ext cx="6006154"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Have witnesses begin writing statements immediately using the Witness Statement Form, it must be signed and dated.</a:t>
              </a:r>
            </a:p>
          </p:txBody>
        </p:sp>
        <p:sp>
          <p:nvSpPr>
            <p:cNvPr id="25" name="TextBox 24">
              <a:extLst>
                <a:ext uri="{FF2B5EF4-FFF2-40B4-BE49-F238E27FC236}">
                  <a16:creationId xmlns:a16="http://schemas.microsoft.com/office/drawing/2014/main" id="{69D2344B-89C4-CDA4-C69C-87705075FC95}"/>
                </a:ext>
              </a:extLst>
            </p:cNvPr>
            <p:cNvSpPr txBox="1"/>
            <p:nvPr/>
          </p:nvSpPr>
          <p:spPr>
            <a:xfrm>
              <a:off x="1130808" y="3444240"/>
              <a:ext cx="3950120"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Use the 5 “W” &amp; “H” questions.</a:t>
              </a:r>
            </a:p>
          </p:txBody>
        </p:sp>
      </p:grpSp>
      <p:pic>
        <p:nvPicPr>
          <p:cNvPr id="10" name="Picture 9">
            <a:extLst>
              <a:ext uri="{FF2B5EF4-FFF2-40B4-BE49-F238E27FC236}">
                <a16:creationId xmlns:a16="http://schemas.microsoft.com/office/drawing/2014/main" id="{D720B7F7-01F4-B88F-CA93-0260A8135C32}"/>
              </a:ext>
            </a:extLst>
          </p:cNvPr>
          <p:cNvPicPr>
            <a:picLocks noChangeAspect="1"/>
          </p:cNvPicPr>
          <p:nvPr/>
        </p:nvPicPr>
        <p:blipFill>
          <a:blip r:embed="rId3"/>
          <a:stretch>
            <a:fillRect/>
          </a:stretch>
        </p:blipFill>
        <p:spPr>
          <a:xfrm>
            <a:off x="7008929" y="1587156"/>
            <a:ext cx="3673508" cy="4567393"/>
          </a:xfrm>
          <a:prstGeom prst="rect">
            <a:avLst/>
          </a:prstGeom>
          <a:ln>
            <a:solidFill>
              <a:schemeClr val="tx1"/>
            </a:solidFill>
          </a:ln>
        </p:spPr>
      </p:pic>
      <p:graphicFrame>
        <p:nvGraphicFramePr>
          <p:cNvPr id="17" name="Table 16">
            <a:extLst>
              <a:ext uri="{FF2B5EF4-FFF2-40B4-BE49-F238E27FC236}">
                <a16:creationId xmlns:a16="http://schemas.microsoft.com/office/drawing/2014/main" id="{A177DBC4-D545-062D-B468-F3563A62878D}"/>
              </a:ext>
            </a:extLst>
          </p:cNvPr>
          <p:cNvGraphicFramePr>
            <a:graphicFrameLocks noGrp="1"/>
          </p:cNvGraphicFramePr>
          <p:nvPr>
            <p:extLst>
              <p:ext uri="{D42A27DB-BD31-4B8C-83A1-F6EECF244321}">
                <p14:modId xmlns:p14="http://schemas.microsoft.com/office/powerpoint/2010/main" val="3929288911"/>
              </p:ext>
            </p:extLst>
          </p:nvPr>
        </p:nvGraphicFramePr>
        <p:xfrm>
          <a:off x="1115822" y="3944734"/>
          <a:ext cx="5482206" cy="2225040"/>
        </p:xfrm>
        <a:graphic>
          <a:graphicData uri="http://schemas.openxmlformats.org/drawingml/2006/table">
            <a:tbl>
              <a:tblPr bandRow="1">
                <a:tableStyleId>{5C22544A-7EE6-4342-B048-85BDC9FD1C3A}</a:tableStyleId>
              </a:tblPr>
              <a:tblGrid>
                <a:gridCol w="1673619">
                  <a:extLst>
                    <a:ext uri="{9D8B030D-6E8A-4147-A177-3AD203B41FA5}">
                      <a16:colId xmlns:a16="http://schemas.microsoft.com/office/drawing/2014/main" val="2857977649"/>
                    </a:ext>
                  </a:extLst>
                </a:gridCol>
                <a:gridCol w="3808587">
                  <a:extLst>
                    <a:ext uri="{9D8B030D-6E8A-4147-A177-3AD203B41FA5}">
                      <a16:colId xmlns:a16="http://schemas.microsoft.com/office/drawing/2014/main" val="1978772645"/>
                    </a:ext>
                  </a:extLst>
                </a:gridCol>
              </a:tblGrid>
              <a:tr h="370840">
                <a:tc>
                  <a:txBody>
                    <a:bodyPr/>
                    <a:lstStyle/>
                    <a:p>
                      <a:pPr algn="ctr"/>
                      <a:r>
                        <a:rPr lang="en-US" dirty="0">
                          <a:solidFill>
                            <a:schemeClr val="bg1"/>
                          </a:solidFill>
                          <a:latin typeface="Poppins" panose="00000500000000000000" pitchFamily="2" charset="0"/>
                          <a:cs typeface="Poppins" panose="00000500000000000000" pitchFamily="2" charset="0"/>
                        </a:rPr>
                        <a:t>WHO</a:t>
                      </a:r>
                    </a:p>
                  </a:txBody>
                  <a:tcPr>
                    <a:solidFill>
                      <a:schemeClr val="accent1">
                        <a:lumMod val="60000"/>
                        <a:lumOff val="40000"/>
                      </a:schemeClr>
                    </a:solidFill>
                  </a:tcPr>
                </a:tc>
                <a:tc>
                  <a:txBody>
                    <a:bodyPr/>
                    <a:lstStyle/>
                    <a:p>
                      <a:r>
                        <a:rPr lang="en-US" dirty="0">
                          <a:solidFill>
                            <a:schemeClr val="bg1"/>
                          </a:solidFill>
                        </a:rPr>
                        <a:t>was involved, witnessed?</a:t>
                      </a:r>
                    </a:p>
                  </a:txBody>
                  <a:tcPr>
                    <a:solidFill>
                      <a:schemeClr val="accent1">
                        <a:lumMod val="60000"/>
                        <a:lumOff val="40000"/>
                      </a:schemeClr>
                    </a:solidFill>
                  </a:tcPr>
                </a:tc>
                <a:extLst>
                  <a:ext uri="{0D108BD9-81ED-4DB2-BD59-A6C34878D82A}">
                    <a16:rowId xmlns:a16="http://schemas.microsoft.com/office/drawing/2014/main" val="2003233594"/>
                  </a:ext>
                </a:extLst>
              </a:tr>
              <a:tr h="370840">
                <a:tc>
                  <a:txBody>
                    <a:bodyPr/>
                    <a:lstStyle/>
                    <a:p>
                      <a:pPr algn="ctr"/>
                      <a:r>
                        <a:rPr lang="en-US" dirty="0">
                          <a:solidFill>
                            <a:schemeClr val="bg1"/>
                          </a:solidFill>
                          <a:latin typeface="Poppins" panose="00000500000000000000" pitchFamily="2" charset="0"/>
                          <a:cs typeface="Poppins" panose="00000500000000000000" pitchFamily="2" charset="0"/>
                        </a:rPr>
                        <a:t>WHAT</a:t>
                      </a:r>
                    </a:p>
                  </a:txBody>
                  <a:tcPr>
                    <a:solidFill>
                      <a:schemeClr val="accent1">
                        <a:lumMod val="60000"/>
                        <a:lumOff val="40000"/>
                      </a:schemeClr>
                    </a:solidFill>
                  </a:tcPr>
                </a:tc>
                <a:tc>
                  <a:txBody>
                    <a:bodyPr/>
                    <a:lstStyle/>
                    <a:p>
                      <a:r>
                        <a:rPr lang="en-US" dirty="0">
                          <a:solidFill>
                            <a:schemeClr val="bg1"/>
                          </a:solidFill>
                        </a:rPr>
                        <a:t>happened?</a:t>
                      </a:r>
                    </a:p>
                  </a:txBody>
                  <a:tcPr>
                    <a:solidFill>
                      <a:schemeClr val="accent1">
                        <a:lumMod val="60000"/>
                        <a:lumOff val="40000"/>
                      </a:schemeClr>
                    </a:solidFill>
                  </a:tcPr>
                </a:tc>
                <a:extLst>
                  <a:ext uri="{0D108BD9-81ED-4DB2-BD59-A6C34878D82A}">
                    <a16:rowId xmlns:a16="http://schemas.microsoft.com/office/drawing/2014/main" val="1516893187"/>
                  </a:ext>
                </a:extLst>
              </a:tr>
              <a:tr h="370840">
                <a:tc>
                  <a:txBody>
                    <a:bodyPr/>
                    <a:lstStyle/>
                    <a:p>
                      <a:pPr algn="ctr"/>
                      <a:r>
                        <a:rPr lang="en-US" dirty="0">
                          <a:solidFill>
                            <a:schemeClr val="bg1"/>
                          </a:solidFill>
                          <a:latin typeface="Poppins" panose="00000500000000000000" pitchFamily="2" charset="0"/>
                          <a:cs typeface="Poppins" panose="00000500000000000000" pitchFamily="2" charset="0"/>
                        </a:rPr>
                        <a:t>WHEN</a:t>
                      </a:r>
                    </a:p>
                  </a:txBody>
                  <a:tcPr>
                    <a:solidFill>
                      <a:schemeClr val="accent1">
                        <a:lumMod val="60000"/>
                        <a:lumOff val="40000"/>
                      </a:schemeClr>
                    </a:solidFill>
                  </a:tcPr>
                </a:tc>
                <a:tc>
                  <a:txBody>
                    <a:bodyPr/>
                    <a:lstStyle/>
                    <a:p>
                      <a:r>
                        <a:rPr lang="en-US" dirty="0">
                          <a:solidFill>
                            <a:schemeClr val="bg1"/>
                          </a:solidFill>
                        </a:rPr>
                        <a:t>did it happen? (time &amp; date)</a:t>
                      </a:r>
                    </a:p>
                  </a:txBody>
                  <a:tcPr>
                    <a:solidFill>
                      <a:schemeClr val="accent1">
                        <a:lumMod val="60000"/>
                        <a:lumOff val="40000"/>
                      </a:schemeClr>
                    </a:solidFill>
                  </a:tcPr>
                </a:tc>
                <a:extLst>
                  <a:ext uri="{0D108BD9-81ED-4DB2-BD59-A6C34878D82A}">
                    <a16:rowId xmlns:a16="http://schemas.microsoft.com/office/drawing/2014/main" val="2611286151"/>
                  </a:ext>
                </a:extLst>
              </a:tr>
              <a:tr h="370840">
                <a:tc>
                  <a:txBody>
                    <a:bodyPr/>
                    <a:lstStyle/>
                    <a:p>
                      <a:pPr algn="ctr"/>
                      <a:r>
                        <a:rPr lang="en-US" dirty="0">
                          <a:solidFill>
                            <a:schemeClr val="bg1"/>
                          </a:solidFill>
                          <a:latin typeface="Poppins" panose="00000500000000000000" pitchFamily="2" charset="0"/>
                          <a:cs typeface="Poppins" panose="00000500000000000000" pitchFamily="2" charset="0"/>
                        </a:rPr>
                        <a:t>WHERE</a:t>
                      </a:r>
                    </a:p>
                  </a:txBody>
                  <a:tcPr>
                    <a:solidFill>
                      <a:schemeClr val="accent1">
                        <a:lumMod val="60000"/>
                        <a:lumOff val="40000"/>
                      </a:schemeClr>
                    </a:solidFill>
                  </a:tcPr>
                </a:tc>
                <a:tc>
                  <a:txBody>
                    <a:bodyPr/>
                    <a:lstStyle/>
                    <a:p>
                      <a:r>
                        <a:rPr lang="en-US" dirty="0">
                          <a:solidFill>
                            <a:schemeClr val="bg1"/>
                          </a:solidFill>
                        </a:rPr>
                        <a:t>were you?</a:t>
                      </a:r>
                    </a:p>
                  </a:txBody>
                  <a:tcPr>
                    <a:solidFill>
                      <a:schemeClr val="accent1">
                        <a:lumMod val="60000"/>
                        <a:lumOff val="40000"/>
                      </a:schemeClr>
                    </a:solidFill>
                  </a:tcPr>
                </a:tc>
                <a:extLst>
                  <a:ext uri="{0D108BD9-81ED-4DB2-BD59-A6C34878D82A}">
                    <a16:rowId xmlns:a16="http://schemas.microsoft.com/office/drawing/2014/main" val="1181083251"/>
                  </a:ext>
                </a:extLst>
              </a:tr>
              <a:tr h="370840">
                <a:tc>
                  <a:txBody>
                    <a:bodyPr/>
                    <a:lstStyle/>
                    <a:p>
                      <a:pPr algn="ctr"/>
                      <a:r>
                        <a:rPr lang="en-US" dirty="0">
                          <a:solidFill>
                            <a:schemeClr val="bg1"/>
                          </a:solidFill>
                          <a:latin typeface="Poppins" panose="00000500000000000000" pitchFamily="2" charset="0"/>
                          <a:cs typeface="Poppins" panose="00000500000000000000" pitchFamily="2" charset="0"/>
                        </a:rPr>
                        <a:t>WHY</a:t>
                      </a:r>
                    </a:p>
                  </a:txBody>
                  <a:tcPr>
                    <a:solidFill>
                      <a:schemeClr val="accent1">
                        <a:lumMod val="60000"/>
                        <a:lumOff val="40000"/>
                      </a:schemeClr>
                    </a:solidFill>
                  </a:tcPr>
                </a:tc>
                <a:tc>
                  <a:txBody>
                    <a:bodyPr/>
                    <a:lstStyle/>
                    <a:p>
                      <a:r>
                        <a:rPr lang="en-US" dirty="0">
                          <a:solidFill>
                            <a:schemeClr val="bg1"/>
                          </a:solidFill>
                        </a:rPr>
                        <a:t>did it happen?</a:t>
                      </a:r>
                    </a:p>
                  </a:txBody>
                  <a:tcPr>
                    <a:solidFill>
                      <a:schemeClr val="accent1">
                        <a:lumMod val="60000"/>
                        <a:lumOff val="40000"/>
                      </a:schemeClr>
                    </a:solidFill>
                  </a:tcPr>
                </a:tc>
                <a:extLst>
                  <a:ext uri="{0D108BD9-81ED-4DB2-BD59-A6C34878D82A}">
                    <a16:rowId xmlns:a16="http://schemas.microsoft.com/office/drawing/2014/main" val="3326993596"/>
                  </a:ext>
                </a:extLst>
              </a:tr>
              <a:tr h="370840">
                <a:tc>
                  <a:txBody>
                    <a:bodyPr/>
                    <a:lstStyle/>
                    <a:p>
                      <a:pPr algn="ctr"/>
                      <a:r>
                        <a:rPr lang="en-US" dirty="0">
                          <a:solidFill>
                            <a:schemeClr val="bg1"/>
                          </a:solidFill>
                          <a:latin typeface="Poppins" panose="00000500000000000000" pitchFamily="2" charset="0"/>
                          <a:cs typeface="Poppins" panose="00000500000000000000" pitchFamily="2" charset="0"/>
                        </a:rPr>
                        <a:t>HOW</a:t>
                      </a:r>
                    </a:p>
                  </a:txBody>
                  <a:tcPr>
                    <a:solidFill>
                      <a:schemeClr val="accent1">
                        <a:lumMod val="60000"/>
                        <a:lumOff val="40000"/>
                      </a:schemeClr>
                    </a:solidFill>
                  </a:tcPr>
                </a:tc>
                <a:tc>
                  <a:txBody>
                    <a:bodyPr/>
                    <a:lstStyle/>
                    <a:p>
                      <a:r>
                        <a:rPr lang="en-US" dirty="0">
                          <a:solidFill>
                            <a:schemeClr val="bg1"/>
                          </a:solidFill>
                        </a:rPr>
                        <a:t>did it happen?</a:t>
                      </a:r>
                    </a:p>
                  </a:txBody>
                  <a:tcPr>
                    <a:solidFill>
                      <a:schemeClr val="accent1">
                        <a:lumMod val="60000"/>
                        <a:lumOff val="40000"/>
                      </a:schemeClr>
                    </a:solidFill>
                  </a:tcPr>
                </a:tc>
                <a:extLst>
                  <a:ext uri="{0D108BD9-81ED-4DB2-BD59-A6C34878D82A}">
                    <a16:rowId xmlns:a16="http://schemas.microsoft.com/office/drawing/2014/main" val="460388835"/>
                  </a:ext>
                </a:extLst>
              </a:tr>
            </a:tbl>
          </a:graphicData>
        </a:graphic>
      </p:graphicFrame>
    </p:spTree>
    <p:extLst>
      <p:ext uri="{BB962C8B-B14F-4D97-AF65-F5344CB8AC3E}">
        <p14:creationId xmlns:p14="http://schemas.microsoft.com/office/powerpoint/2010/main" val="313144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pic>
        <p:nvPicPr>
          <p:cNvPr id="13" name="Picture 12">
            <a:extLst>
              <a:ext uri="{FF2B5EF4-FFF2-40B4-BE49-F238E27FC236}">
                <a16:creationId xmlns:a16="http://schemas.microsoft.com/office/drawing/2014/main" id="{94C476A5-D440-0BE1-9E35-F678F180182F}"/>
              </a:ext>
            </a:extLst>
          </p:cNvPr>
          <p:cNvPicPr>
            <a:picLocks noChangeAspect="1"/>
          </p:cNvPicPr>
          <p:nvPr/>
        </p:nvPicPr>
        <p:blipFill>
          <a:blip r:embed="rId2"/>
          <a:stretch>
            <a:fillRect/>
          </a:stretch>
        </p:blipFill>
        <p:spPr>
          <a:xfrm>
            <a:off x="8835656" y="-127594"/>
            <a:ext cx="3356344" cy="7091918"/>
          </a:xfrm>
          <a:prstGeom prst="rect">
            <a:avLst/>
          </a:prstGeom>
        </p:spPr>
      </p:pic>
      <p:sp>
        <p:nvSpPr>
          <p:cNvPr id="14" name="TextBox 13">
            <a:extLst>
              <a:ext uri="{FF2B5EF4-FFF2-40B4-BE49-F238E27FC236}">
                <a16:creationId xmlns:a16="http://schemas.microsoft.com/office/drawing/2014/main" id="{2419EE9A-14D1-4769-4873-2734A80028DF}"/>
              </a:ext>
            </a:extLst>
          </p:cNvPr>
          <p:cNvSpPr txBox="1"/>
          <p:nvPr/>
        </p:nvSpPr>
        <p:spPr>
          <a:xfrm>
            <a:off x="510361" y="756622"/>
            <a:ext cx="5489944" cy="1446550"/>
          </a:xfrm>
          <a:prstGeom prst="rect">
            <a:avLst/>
          </a:prstGeom>
          <a:noFill/>
        </p:spPr>
        <p:txBody>
          <a:bodyPr wrap="square" rtlCol="0">
            <a:spAutoFit/>
          </a:bodyPr>
          <a:lstStyle/>
          <a:p>
            <a:r>
              <a:rPr lang="en-US" sz="4400" b="1" dirty="0">
                <a:latin typeface="Arial Black" panose="020B0A04020102020204" pitchFamily="34" charset="0"/>
              </a:rPr>
              <a:t>Objective of an Investigation</a:t>
            </a:r>
          </a:p>
        </p:txBody>
      </p:sp>
      <p:pic>
        <p:nvPicPr>
          <p:cNvPr id="1026" name="Picture 2" descr="L.A. serves new, healthy school lunches. Will kids eat them? - Los Angeles  Times">
            <a:extLst>
              <a:ext uri="{FF2B5EF4-FFF2-40B4-BE49-F238E27FC236}">
                <a16:creationId xmlns:a16="http://schemas.microsoft.com/office/drawing/2014/main" id="{489BF075-6E62-3BBA-978C-256317936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0"/>
          <a:stretch/>
        </p:blipFill>
        <p:spPr bwMode="auto">
          <a:xfrm>
            <a:off x="6113716" y="309682"/>
            <a:ext cx="9134255" cy="62830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1E68D66-0D64-9A4C-7CB6-1CC290DF761D}"/>
              </a:ext>
            </a:extLst>
          </p:cNvPr>
          <p:cNvSpPr txBox="1"/>
          <p:nvPr/>
        </p:nvSpPr>
        <p:spPr>
          <a:xfrm>
            <a:off x="531627" y="2248996"/>
            <a:ext cx="5124894" cy="1569660"/>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To gather and collect facts to resolve an issue in a fair and unbiased manner for both employee and manager.</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9" name="Picture 18">
            <a:extLst>
              <a:ext uri="{FF2B5EF4-FFF2-40B4-BE49-F238E27FC236}">
                <a16:creationId xmlns:a16="http://schemas.microsoft.com/office/drawing/2014/main" id="{0D4588A7-094E-5AA7-141C-73159B098FA9}"/>
              </a:ext>
            </a:extLst>
          </p:cNvPr>
          <p:cNvPicPr>
            <a:picLocks noChangeAspect="1"/>
          </p:cNvPicPr>
          <p:nvPr/>
        </p:nvPicPr>
        <p:blipFill>
          <a:blip r:embed="rId4"/>
          <a:stretch>
            <a:fillRect/>
          </a:stretch>
        </p:blipFill>
        <p:spPr>
          <a:xfrm>
            <a:off x="737537" y="-793116"/>
            <a:ext cx="1572904" cy="1469263"/>
          </a:xfrm>
          <a:prstGeom prst="rect">
            <a:avLst/>
          </a:prstGeom>
        </p:spPr>
      </p:pic>
    </p:spTree>
    <p:extLst>
      <p:ext uri="{BB962C8B-B14F-4D97-AF65-F5344CB8AC3E}">
        <p14:creationId xmlns:p14="http://schemas.microsoft.com/office/powerpoint/2010/main" val="185760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Investigation Steps Explained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162615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Gather all related information for review.</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9" name="Group 8">
            <a:extLst>
              <a:ext uri="{FF2B5EF4-FFF2-40B4-BE49-F238E27FC236}">
                <a16:creationId xmlns:a16="http://schemas.microsoft.com/office/drawing/2014/main" id="{65DFED21-4D9E-8FFB-28DE-BD2AC49C7A57}"/>
              </a:ext>
            </a:extLst>
          </p:cNvPr>
          <p:cNvGrpSpPr/>
          <p:nvPr/>
        </p:nvGrpSpPr>
        <p:grpSpPr>
          <a:xfrm>
            <a:off x="609580" y="2173202"/>
            <a:ext cx="6913195" cy="1993878"/>
            <a:chOff x="618724" y="2923010"/>
            <a:chExt cx="6913195" cy="1993878"/>
          </a:xfrm>
        </p:grpSpPr>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3"/>
            <a:stretch>
              <a:fillRect/>
            </a:stretch>
          </p:blipFill>
          <p:spPr>
            <a:xfrm>
              <a:off x="618724" y="2923010"/>
              <a:ext cx="451143" cy="512108"/>
            </a:xfrm>
            <a:prstGeom prst="rect">
              <a:avLst/>
            </a:prstGeom>
          </p:spPr>
        </p:pic>
        <p:sp>
          <p:nvSpPr>
            <p:cNvPr id="25" name="TextBox 24">
              <a:extLst>
                <a:ext uri="{FF2B5EF4-FFF2-40B4-BE49-F238E27FC236}">
                  <a16:creationId xmlns:a16="http://schemas.microsoft.com/office/drawing/2014/main" id="{69D2344B-89C4-CDA4-C69C-87705075FC95}"/>
                </a:ext>
              </a:extLst>
            </p:cNvPr>
            <p:cNvSpPr txBox="1"/>
            <p:nvPr/>
          </p:nvSpPr>
          <p:spPr>
            <a:xfrm>
              <a:off x="1130808" y="2977896"/>
              <a:ext cx="6401111" cy="1938992"/>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Have all documents related to the investigation.</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Training documents.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Previous assistance/guidance documents.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SOP policies/procedures.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Other documents that may be related.</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Take pictures (when possible).</a:t>
              </a: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4"/>
          <a:stretch>
            <a:fillRect/>
          </a:stretch>
        </p:blipFill>
        <p:spPr>
          <a:xfrm>
            <a:off x="-2575763" y="4761440"/>
            <a:ext cx="4688230" cy="4688230"/>
          </a:xfrm>
          <a:prstGeom prst="rect">
            <a:avLst/>
          </a:prstGeom>
        </p:spPr>
      </p:pic>
      <mc:AlternateContent xmlns:mc="http://schemas.openxmlformats.org/markup-compatibility/2006">
        <mc:Choice xmlns:am3d="http://schemas.microsoft.com/office/drawing/2017/model3d" Requires="am3d">
          <p:graphicFrame>
            <p:nvGraphicFramePr>
              <p:cNvPr id="13" name="3D Model 12" descr="File folder with contents">
                <a:extLst>
                  <a:ext uri="{FF2B5EF4-FFF2-40B4-BE49-F238E27FC236}">
                    <a16:creationId xmlns:a16="http://schemas.microsoft.com/office/drawing/2014/main" id="{0AB7B680-6208-A177-8D48-E9A5E4853E27}"/>
                  </a:ext>
                </a:extLst>
              </p:cNvPr>
              <p:cNvGraphicFramePr>
                <a:graphicFrameLocks noChangeAspect="1"/>
              </p:cNvGraphicFramePr>
              <p:nvPr>
                <p:extLst>
                  <p:ext uri="{D42A27DB-BD31-4B8C-83A1-F6EECF244321}">
                    <p14:modId xmlns:p14="http://schemas.microsoft.com/office/powerpoint/2010/main" val="624942626"/>
                  </p:ext>
                </p:extLst>
              </p:nvPr>
            </p:nvGraphicFramePr>
            <p:xfrm>
              <a:off x="6393822" y="3944411"/>
              <a:ext cx="3341693" cy="2832175"/>
            </p:xfrm>
            <a:graphic>
              <a:graphicData uri="http://schemas.microsoft.com/office/drawing/2017/model3d">
                <am3d:model3d r:embed="rId5">
                  <am3d:spPr>
                    <a:xfrm>
                      <a:off x="0" y="0"/>
                      <a:ext cx="3341693" cy="2832175"/>
                    </a:xfrm>
                    <a:prstGeom prst="rect">
                      <a:avLst/>
                    </a:prstGeom>
                  </am3d:spPr>
                  <am3d:camera>
                    <am3d:pos x="0" y="0" z="61547015"/>
                    <am3d:up dx="0" dy="36000000" dz="0"/>
                    <am3d:lookAt x="0" y="0" z="0"/>
                    <am3d:perspective fov="2700000"/>
                  </am3d:camera>
                  <am3d:trans>
                    <am3d:meterPerModelUnit n="5746901" d="1000000"/>
                    <am3d:preTrans dx="0" dy="-13710234" dz="362805"/>
                    <am3d:scale>
                      <am3d:sx n="1000000" d="1000000"/>
                      <am3d:sy n="1000000" d="1000000"/>
                      <am3d:sz n="1000000" d="1000000"/>
                    </am3d:scale>
                    <am3d:rot ax="8289452" ay="-1358793" az="-9658595"/>
                    <am3d:postTrans dx="0" dy="0" dz="0"/>
                  </am3d:trans>
                  <am3d:raster rName="Office3DRenderer" rVer="16.0.8326">
                    <am3d:blip r:embed="rId6"/>
                  </am3d:raster>
                  <am3d:objViewport viewportSz="38367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File folder with contents">
                <a:extLst>
                  <a:ext uri="{FF2B5EF4-FFF2-40B4-BE49-F238E27FC236}">
                    <a16:creationId xmlns:a16="http://schemas.microsoft.com/office/drawing/2014/main" id="{0AB7B680-6208-A177-8D48-E9A5E4853E27}"/>
                  </a:ext>
                </a:extLst>
              </p:cNvPr>
              <p:cNvPicPr>
                <a:picLocks noGrp="1" noRot="1" noChangeAspect="1" noMove="1" noResize="1" noEditPoints="1" noAdjustHandles="1" noChangeArrowheads="1" noChangeShapeType="1" noCrop="1"/>
              </p:cNvPicPr>
              <p:nvPr/>
            </p:nvPicPr>
            <p:blipFill>
              <a:blip r:embed="rId6"/>
              <a:stretch>
                <a:fillRect/>
              </a:stretch>
            </p:blipFill>
            <p:spPr>
              <a:xfrm>
                <a:off x="6393822" y="3944411"/>
                <a:ext cx="3341693" cy="28321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Camera">
                <a:extLst>
                  <a:ext uri="{FF2B5EF4-FFF2-40B4-BE49-F238E27FC236}">
                    <a16:creationId xmlns:a16="http://schemas.microsoft.com/office/drawing/2014/main" id="{F00E3D41-9A5B-0539-F79F-5F523BFED265}"/>
                  </a:ext>
                </a:extLst>
              </p:cNvPr>
              <p:cNvGraphicFramePr>
                <a:graphicFrameLocks noChangeAspect="1"/>
              </p:cNvGraphicFramePr>
              <p:nvPr>
                <p:extLst>
                  <p:ext uri="{D42A27DB-BD31-4B8C-83A1-F6EECF244321}">
                    <p14:modId xmlns:p14="http://schemas.microsoft.com/office/powerpoint/2010/main" val="4033139379"/>
                  </p:ext>
                </p:extLst>
              </p:nvPr>
            </p:nvGraphicFramePr>
            <p:xfrm>
              <a:off x="3114719" y="4512588"/>
              <a:ext cx="2675084" cy="2180051"/>
            </p:xfrm>
            <a:graphic>
              <a:graphicData uri="http://schemas.microsoft.com/office/drawing/2017/model3d">
                <am3d:model3d r:embed="rId7">
                  <am3d:spPr>
                    <a:xfrm>
                      <a:off x="0" y="0"/>
                      <a:ext cx="2675084" cy="2180051"/>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1791827" ay="-25413" az="-14592"/>
                    <am3d:postTrans dx="0" dy="0" dz="0"/>
                  </am3d:trans>
                  <am3d:raster rName="Office3DRenderer" rVer="16.0.8326">
                    <am3d:blip r:embed="rId8"/>
                  </am3d:raster>
                  <am3d:objViewport viewportSz="37793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Camera">
                <a:extLst>
                  <a:ext uri="{FF2B5EF4-FFF2-40B4-BE49-F238E27FC236}">
                    <a16:creationId xmlns:a16="http://schemas.microsoft.com/office/drawing/2014/main" id="{F00E3D41-9A5B-0539-F79F-5F523BFED265}"/>
                  </a:ext>
                </a:extLst>
              </p:cNvPr>
              <p:cNvPicPr>
                <a:picLocks noGrp="1" noRot="1" noChangeAspect="1" noMove="1" noResize="1" noEditPoints="1" noAdjustHandles="1" noChangeArrowheads="1" noChangeShapeType="1" noCrop="1"/>
              </p:cNvPicPr>
              <p:nvPr/>
            </p:nvPicPr>
            <p:blipFill>
              <a:blip r:embed="rId8"/>
              <a:stretch>
                <a:fillRect/>
              </a:stretch>
            </p:blipFill>
            <p:spPr>
              <a:xfrm>
                <a:off x="3114719" y="4512588"/>
                <a:ext cx="2675084" cy="2180051"/>
              </a:xfrm>
              <a:prstGeom prst="rect">
                <a:avLst/>
              </a:prstGeom>
            </p:spPr>
          </p:pic>
        </mc:Fallback>
      </mc:AlternateContent>
    </p:spTree>
    <p:extLst>
      <p:ext uri="{BB962C8B-B14F-4D97-AF65-F5344CB8AC3E}">
        <p14:creationId xmlns:p14="http://schemas.microsoft.com/office/powerpoint/2010/main" val="9383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1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1" presetID="37" presetClass="emph" presetSubtype="128" accel="10000" decel="10000" fill="hold" nodeType="withEffect">
                                  <p:stCondLst>
                                    <p:cond delay="0"/>
                                  </p:stCondLst>
                                  <p:childTnLst>
                                    <p:animRot by="21600000">
                                      <p:cBhvr>
                                        <p:cTn id="12" dur="2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Investigation Steps Explained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162615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Provide information to HR in a timely manner.</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9" name="Group 8">
            <a:extLst>
              <a:ext uri="{FF2B5EF4-FFF2-40B4-BE49-F238E27FC236}">
                <a16:creationId xmlns:a16="http://schemas.microsoft.com/office/drawing/2014/main" id="{65DFED21-4D9E-8FFB-28DE-BD2AC49C7A57}"/>
              </a:ext>
            </a:extLst>
          </p:cNvPr>
          <p:cNvGrpSpPr/>
          <p:nvPr/>
        </p:nvGrpSpPr>
        <p:grpSpPr>
          <a:xfrm>
            <a:off x="609580" y="2173202"/>
            <a:ext cx="6967697" cy="2301655"/>
            <a:chOff x="618724" y="2923010"/>
            <a:chExt cx="6967697" cy="2301655"/>
          </a:xfrm>
        </p:grpSpPr>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3"/>
            <a:stretch>
              <a:fillRect/>
            </a:stretch>
          </p:blipFill>
          <p:spPr>
            <a:xfrm>
              <a:off x="618724" y="2923010"/>
              <a:ext cx="451143" cy="512108"/>
            </a:xfrm>
            <a:prstGeom prst="rect">
              <a:avLst/>
            </a:prstGeom>
          </p:spPr>
        </p:pic>
        <p:sp>
          <p:nvSpPr>
            <p:cNvPr id="25" name="TextBox 24">
              <a:extLst>
                <a:ext uri="{FF2B5EF4-FFF2-40B4-BE49-F238E27FC236}">
                  <a16:creationId xmlns:a16="http://schemas.microsoft.com/office/drawing/2014/main" id="{69D2344B-89C4-CDA4-C69C-87705075FC95}"/>
                </a:ext>
              </a:extLst>
            </p:cNvPr>
            <p:cNvSpPr txBox="1"/>
            <p:nvPr/>
          </p:nvSpPr>
          <p:spPr>
            <a:xfrm>
              <a:off x="1130808" y="2977896"/>
              <a:ext cx="6455613" cy="2246769"/>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Have all documents related to the investigation.</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Witness statements.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Training documents.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Previous assistance/guidance documents.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SOP policies/procedures.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Other documents that may be related.</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Take pictures (when possible).</a:t>
              </a: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4"/>
          <a:stretch>
            <a:fillRect/>
          </a:stretch>
        </p:blipFill>
        <p:spPr>
          <a:xfrm>
            <a:off x="-2575763" y="4761440"/>
            <a:ext cx="4688230" cy="4688230"/>
          </a:xfrm>
          <a:prstGeom prst="rect">
            <a:avLst/>
          </a:prstGeom>
        </p:spPr>
      </p:pic>
      <mc:AlternateContent xmlns:mc="http://schemas.openxmlformats.org/markup-compatibility/2006">
        <mc:Choice xmlns:am3d="http://schemas.microsoft.com/office/drawing/2017/model3d" Requires="am3d">
          <p:graphicFrame>
            <p:nvGraphicFramePr>
              <p:cNvPr id="13" name="3D Model 12" descr="File folder with contents">
                <a:extLst>
                  <a:ext uri="{FF2B5EF4-FFF2-40B4-BE49-F238E27FC236}">
                    <a16:creationId xmlns:a16="http://schemas.microsoft.com/office/drawing/2014/main" id="{0AB7B680-6208-A177-8D48-E9A5E4853E27}"/>
                  </a:ext>
                </a:extLst>
              </p:cNvPr>
              <p:cNvGraphicFramePr>
                <a:graphicFrameLocks noChangeAspect="1"/>
              </p:cNvGraphicFramePr>
              <p:nvPr>
                <p:extLst>
                  <p:ext uri="{D42A27DB-BD31-4B8C-83A1-F6EECF244321}">
                    <p14:modId xmlns:p14="http://schemas.microsoft.com/office/powerpoint/2010/main" val="4154624480"/>
                  </p:ext>
                </p:extLst>
              </p:nvPr>
            </p:nvGraphicFramePr>
            <p:xfrm>
              <a:off x="2994078" y="4940492"/>
              <a:ext cx="2971409" cy="2024594"/>
            </p:xfrm>
            <a:graphic>
              <a:graphicData uri="http://schemas.microsoft.com/office/drawing/2017/model3d">
                <am3d:model3d r:embed="rId5">
                  <am3d:spPr>
                    <a:xfrm>
                      <a:off x="0" y="0"/>
                      <a:ext cx="2971409" cy="2024594"/>
                    </a:xfrm>
                    <a:prstGeom prst="rect">
                      <a:avLst/>
                    </a:prstGeom>
                  </am3d:spPr>
                  <am3d:camera>
                    <am3d:pos x="0" y="0" z="61547015"/>
                    <am3d:up dx="0" dy="36000000" dz="0"/>
                    <am3d:lookAt x="0" y="0" z="0"/>
                    <am3d:perspective fov="2700000"/>
                  </am3d:camera>
                  <am3d:trans>
                    <am3d:meterPerModelUnit n="5746901" d="1000000"/>
                    <am3d:preTrans dx="0" dy="-13710234" dz="362805"/>
                    <am3d:scale>
                      <am3d:sx n="1000000" d="1000000"/>
                      <am3d:sy n="1000000" d="1000000"/>
                      <am3d:sz n="1000000" d="1000000"/>
                    </am3d:scale>
                    <am3d:rot ax="8447495" ay="-31680" az="-10774152"/>
                    <am3d:postTrans dx="0" dy="0" dz="0"/>
                  </am3d:trans>
                  <am3d:raster rName="Office3DRenderer" rVer="16.0.8326">
                    <am3d:blip r:embed="rId6"/>
                  </am3d:raster>
                  <am3d:objViewport viewportSz="32723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File folder with contents">
                <a:extLst>
                  <a:ext uri="{FF2B5EF4-FFF2-40B4-BE49-F238E27FC236}">
                    <a16:creationId xmlns:a16="http://schemas.microsoft.com/office/drawing/2014/main" id="{0AB7B680-6208-A177-8D48-E9A5E4853E27}"/>
                  </a:ext>
                </a:extLst>
              </p:cNvPr>
              <p:cNvPicPr>
                <a:picLocks noGrp="1" noRot="1" noChangeAspect="1" noMove="1" noResize="1" noEditPoints="1" noAdjustHandles="1" noChangeArrowheads="1" noChangeShapeType="1" noCrop="1"/>
              </p:cNvPicPr>
              <p:nvPr/>
            </p:nvPicPr>
            <p:blipFill>
              <a:blip r:embed="rId6"/>
              <a:stretch>
                <a:fillRect/>
              </a:stretch>
            </p:blipFill>
            <p:spPr>
              <a:xfrm>
                <a:off x="2994078" y="4940492"/>
                <a:ext cx="2971409" cy="202459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Alarm Clock">
                <a:extLst>
                  <a:ext uri="{FF2B5EF4-FFF2-40B4-BE49-F238E27FC236}">
                    <a16:creationId xmlns:a16="http://schemas.microsoft.com/office/drawing/2014/main" id="{E912A28A-BFB3-A392-BE3D-11B26A92B54A}"/>
                  </a:ext>
                </a:extLst>
              </p:cNvPr>
              <p:cNvGraphicFramePr>
                <a:graphicFrameLocks noChangeAspect="1"/>
              </p:cNvGraphicFramePr>
              <p:nvPr>
                <p:extLst>
                  <p:ext uri="{D42A27DB-BD31-4B8C-83A1-F6EECF244321}">
                    <p14:modId xmlns:p14="http://schemas.microsoft.com/office/powerpoint/2010/main" val="828698203"/>
                  </p:ext>
                </p:extLst>
              </p:nvPr>
            </p:nvGraphicFramePr>
            <p:xfrm>
              <a:off x="7042002" y="3755944"/>
              <a:ext cx="1995075" cy="2964112"/>
            </p:xfrm>
            <a:graphic>
              <a:graphicData uri="http://schemas.microsoft.com/office/drawing/2017/model3d">
                <am3d:model3d r:embed="rId7">
                  <am3d:spPr>
                    <a:xfrm>
                      <a:off x="0" y="0"/>
                      <a:ext cx="1995075" cy="2964112"/>
                    </a:xfrm>
                    <a:prstGeom prst="rect">
                      <a:avLst/>
                    </a:prstGeom>
                  </am3d:spPr>
                  <am3d:camera>
                    <am3d:pos x="0" y="0" z="59061727"/>
                    <am3d:up dx="0" dy="36000000" dz="0"/>
                    <am3d:lookAt x="0" y="0" z="0"/>
                    <am3d:perspective fov="2700000"/>
                  </am3d:camera>
                  <am3d:trans>
                    <am3d:meterPerModelUnit n="7429298" d="1000000"/>
                    <am3d:preTrans dx="0" dy="-18000000" dz="0"/>
                    <am3d:scale>
                      <am3d:sx n="1000000" d="1000000"/>
                      <am3d:sy n="1000000" d="1000000"/>
                      <am3d:sz n="1000000" d="1000000"/>
                    </am3d:scale>
                    <am3d:rot ax="961660" ay="-1037947" az="-292940"/>
                    <am3d:postTrans dx="0" dy="0" dz="0"/>
                  </am3d:trans>
                  <am3d:raster rName="Office3DRenderer" rVer="16.0.8326">
                    <am3d:blip r:embed="rId8"/>
                  </am3d:raster>
                  <am3d:objViewport viewportSz="35531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Alarm Clock">
                <a:extLst>
                  <a:ext uri="{FF2B5EF4-FFF2-40B4-BE49-F238E27FC236}">
                    <a16:creationId xmlns:a16="http://schemas.microsoft.com/office/drawing/2014/main" id="{E912A28A-BFB3-A392-BE3D-11B26A92B54A}"/>
                  </a:ext>
                </a:extLst>
              </p:cNvPr>
              <p:cNvPicPr>
                <a:picLocks noGrp="1" noRot="1" noChangeAspect="1" noMove="1" noResize="1" noEditPoints="1" noAdjustHandles="1" noChangeArrowheads="1" noChangeShapeType="1" noCrop="1"/>
              </p:cNvPicPr>
              <p:nvPr/>
            </p:nvPicPr>
            <p:blipFill>
              <a:blip r:embed="rId8"/>
              <a:stretch>
                <a:fillRect/>
              </a:stretch>
            </p:blipFill>
            <p:spPr>
              <a:xfrm>
                <a:off x="7042002" y="3755944"/>
                <a:ext cx="1995075" cy="2964112"/>
              </a:xfrm>
              <a:prstGeom prst="rect">
                <a:avLst/>
              </a:prstGeom>
            </p:spPr>
          </p:pic>
        </mc:Fallback>
      </mc:AlternateContent>
    </p:spTree>
    <p:extLst>
      <p:ext uri="{BB962C8B-B14F-4D97-AF65-F5344CB8AC3E}">
        <p14:creationId xmlns:p14="http://schemas.microsoft.com/office/powerpoint/2010/main" val="28719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10"/>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0"/>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0"/>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0"/>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0"/>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1" presetID="37" presetClass="emph" presetSubtype="128" accel="10000" decel="10000" fill="hold" nodeType="withEffect">
                                  <p:stCondLst>
                                    <p:cond delay="0"/>
                                  </p:stCondLst>
                                  <p:childTnLst>
                                    <p:animRot by="21600000">
                                      <p:cBhvr>
                                        <p:cTn id="12" dur="2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Types of Witnesses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29233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Witnesses are anyone with information that would assist the investigation.</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9" name="Group 8">
            <a:extLst>
              <a:ext uri="{FF2B5EF4-FFF2-40B4-BE49-F238E27FC236}">
                <a16:creationId xmlns:a16="http://schemas.microsoft.com/office/drawing/2014/main" id="{65DFED21-4D9E-8FFB-28DE-BD2AC49C7A57}"/>
              </a:ext>
            </a:extLst>
          </p:cNvPr>
          <p:cNvGrpSpPr/>
          <p:nvPr/>
        </p:nvGrpSpPr>
        <p:grpSpPr>
          <a:xfrm>
            <a:off x="609580" y="1956794"/>
            <a:ext cx="5232378" cy="3787326"/>
            <a:chOff x="618724" y="1371578"/>
            <a:chExt cx="5232378" cy="3787326"/>
          </a:xfrm>
        </p:grpSpPr>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3"/>
            <a:stretch>
              <a:fillRect/>
            </a:stretch>
          </p:blipFill>
          <p:spPr>
            <a:xfrm>
              <a:off x="618724" y="2730986"/>
              <a:ext cx="451143" cy="512108"/>
            </a:xfrm>
            <a:prstGeom prst="rect">
              <a:avLst/>
            </a:prstGeom>
          </p:spPr>
        </p:pic>
        <p:sp>
          <p:nvSpPr>
            <p:cNvPr id="25" name="TextBox 24">
              <a:extLst>
                <a:ext uri="{FF2B5EF4-FFF2-40B4-BE49-F238E27FC236}">
                  <a16:creationId xmlns:a16="http://schemas.microsoft.com/office/drawing/2014/main" id="{69D2344B-89C4-CDA4-C69C-87705075FC95}"/>
                </a:ext>
              </a:extLst>
            </p:cNvPr>
            <p:cNvSpPr txBox="1"/>
            <p:nvPr/>
          </p:nvSpPr>
          <p:spPr>
            <a:xfrm>
              <a:off x="2484475" y="2481248"/>
              <a:ext cx="3366627" cy="2677656"/>
            </a:xfrm>
            <a:prstGeom prst="rect">
              <a:avLst/>
            </a:prstGeom>
            <a:noFill/>
          </p:spPr>
          <p:txBody>
            <a:bodyPr wrap="square" rtlCol="0">
              <a:spAutoFit/>
            </a:bodyPr>
            <a:lstStyle/>
            <a:p>
              <a:endParaRPr lang="en-US" sz="2000" dirty="0">
                <a:latin typeface="Poppins" panose="00000500000000000000" pitchFamily="2" charset="0"/>
                <a:cs typeface="Poppins" panose="00000500000000000000" pitchFamily="2" charset="0"/>
              </a:endParaRP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Cafeteria Staff</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Supervision Aide</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Plant Manager</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Faculty</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Students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3</a:t>
              </a:r>
              <a:r>
                <a:rPr lang="en-US" sz="2000" baseline="30000" dirty="0">
                  <a:latin typeface="Poppins" panose="00000500000000000000" pitchFamily="2" charset="0"/>
                  <a:cs typeface="Poppins" panose="00000500000000000000" pitchFamily="2" charset="0"/>
                </a:rPr>
                <a:t>rd</a:t>
              </a:r>
              <a:r>
                <a:rPr lang="en-US" sz="2000" dirty="0">
                  <a:latin typeface="Poppins" panose="00000500000000000000" pitchFamily="2" charset="0"/>
                  <a:cs typeface="Poppins" panose="00000500000000000000" pitchFamily="2" charset="0"/>
                </a:rPr>
                <a:t> Party Personnel</a:t>
              </a:r>
            </a:p>
            <a:p>
              <a:pPr marL="1257300" lvl="2" indent="-342900">
                <a:buFont typeface="Arial" panose="020B0604020202020204" pitchFamily="34" charset="0"/>
                <a:buChar char="•"/>
              </a:pPr>
              <a:r>
                <a:rPr lang="en-US" sz="1400" dirty="0">
                  <a:latin typeface="Poppins" panose="00000500000000000000" pitchFamily="2" charset="0"/>
                  <a:cs typeface="Poppins" panose="00000500000000000000" pitchFamily="2" charset="0"/>
                </a:rPr>
                <a:t>Delivery Staff</a:t>
              </a:r>
            </a:p>
            <a:p>
              <a:pPr marL="1257300" lvl="2" indent="-342900">
                <a:buFont typeface="Arial" panose="020B0604020202020204" pitchFamily="34" charset="0"/>
                <a:buChar char="•"/>
              </a:pPr>
              <a:r>
                <a:rPr lang="en-US" sz="1400" dirty="0">
                  <a:latin typeface="Poppins" panose="00000500000000000000" pitchFamily="2" charset="0"/>
                  <a:cs typeface="Poppins" panose="00000500000000000000" pitchFamily="2" charset="0"/>
                </a:rPr>
                <a:t>Visitors to School</a:t>
              </a:r>
            </a:p>
          </p:txBody>
        </p:sp>
        <p:pic>
          <p:nvPicPr>
            <p:cNvPr id="12" name="Picture 11">
              <a:extLst>
                <a:ext uri="{FF2B5EF4-FFF2-40B4-BE49-F238E27FC236}">
                  <a16:creationId xmlns:a16="http://schemas.microsoft.com/office/drawing/2014/main" id="{0611CEE8-D232-6E81-EB40-F7C7EFDF38D8}"/>
                </a:ext>
              </a:extLst>
            </p:cNvPr>
            <p:cNvPicPr>
              <a:picLocks noChangeAspect="1"/>
            </p:cNvPicPr>
            <p:nvPr/>
          </p:nvPicPr>
          <p:blipFill>
            <a:blip r:embed="rId3"/>
            <a:stretch>
              <a:fillRect/>
            </a:stretch>
          </p:blipFill>
          <p:spPr>
            <a:xfrm>
              <a:off x="624820" y="2032994"/>
              <a:ext cx="451143" cy="512108"/>
            </a:xfrm>
            <a:prstGeom prst="rect">
              <a:avLst/>
            </a:prstGeom>
          </p:spPr>
        </p:pic>
        <p:pic>
          <p:nvPicPr>
            <p:cNvPr id="16" name="Picture 15">
              <a:extLst>
                <a:ext uri="{FF2B5EF4-FFF2-40B4-BE49-F238E27FC236}">
                  <a16:creationId xmlns:a16="http://schemas.microsoft.com/office/drawing/2014/main" id="{637C41E2-2067-B978-7C43-7D022CD64CA4}"/>
                </a:ext>
              </a:extLst>
            </p:cNvPr>
            <p:cNvPicPr>
              <a:picLocks noChangeAspect="1"/>
            </p:cNvPicPr>
            <p:nvPr/>
          </p:nvPicPr>
          <p:blipFill>
            <a:blip r:embed="rId3"/>
            <a:stretch>
              <a:fillRect/>
            </a:stretch>
          </p:blipFill>
          <p:spPr>
            <a:xfrm>
              <a:off x="621772" y="1371578"/>
              <a:ext cx="451143" cy="512108"/>
            </a:xfrm>
            <a:prstGeom prst="rect">
              <a:avLst/>
            </a:prstGeom>
          </p:spPr>
        </p:pic>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4"/>
          <a:stretch>
            <a:fillRect/>
          </a:stretch>
        </p:blipFill>
        <p:spPr>
          <a:xfrm>
            <a:off x="-2575763" y="4761440"/>
            <a:ext cx="4688230" cy="4688230"/>
          </a:xfrm>
          <a:prstGeom prst="rect">
            <a:avLst/>
          </a:prstGeom>
        </p:spPr>
      </p:pic>
      <p:sp>
        <p:nvSpPr>
          <p:cNvPr id="17" name="TextBox 16">
            <a:extLst>
              <a:ext uri="{FF2B5EF4-FFF2-40B4-BE49-F238E27FC236}">
                <a16:creationId xmlns:a16="http://schemas.microsoft.com/office/drawing/2014/main" id="{DC8857AB-FB3E-60F4-F650-754A79A844D8}"/>
              </a:ext>
            </a:extLst>
          </p:cNvPr>
          <p:cNvSpPr txBox="1"/>
          <p:nvPr/>
        </p:nvSpPr>
        <p:spPr>
          <a:xfrm>
            <a:off x="1124712" y="2002536"/>
            <a:ext cx="995785"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Victim</a:t>
            </a:r>
          </a:p>
        </p:txBody>
      </p:sp>
      <p:sp>
        <p:nvSpPr>
          <p:cNvPr id="18" name="TextBox 17">
            <a:extLst>
              <a:ext uri="{FF2B5EF4-FFF2-40B4-BE49-F238E27FC236}">
                <a16:creationId xmlns:a16="http://schemas.microsoft.com/office/drawing/2014/main" id="{08382668-FE2C-C43B-8799-47AD0FE141DA}"/>
              </a:ext>
            </a:extLst>
          </p:cNvPr>
          <p:cNvSpPr txBox="1"/>
          <p:nvPr/>
        </p:nvSpPr>
        <p:spPr>
          <a:xfrm>
            <a:off x="1130808" y="2676144"/>
            <a:ext cx="1298753"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Accused</a:t>
            </a:r>
          </a:p>
        </p:txBody>
      </p:sp>
      <p:pic>
        <p:nvPicPr>
          <p:cNvPr id="20" name="Picture 19">
            <a:extLst>
              <a:ext uri="{FF2B5EF4-FFF2-40B4-BE49-F238E27FC236}">
                <a16:creationId xmlns:a16="http://schemas.microsoft.com/office/drawing/2014/main" id="{FF1FE9F1-57E1-23AB-164F-F8E293C00131}"/>
              </a:ext>
            </a:extLst>
          </p:cNvPr>
          <p:cNvPicPr>
            <a:picLocks noChangeAspect="1"/>
          </p:cNvPicPr>
          <p:nvPr/>
        </p:nvPicPr>
        <p:blipFill>
          <a:blip r:embed="rId5"/>
          <a:stretch>
            <a:fillRect/>
          </a:stretch>
        </p:blipFill>
        <p:spPr>
          <a:xfrm>
            <a:off x="7028528" y="1596953"/>
            <a:ext cx="3694496" cy="4596782"/>
          </a:xfrm>
          <a:prstGeom prst="rect">
            <a:avLst/>
          </a:prstGeom>
        </p:spPr>
      </p:pic>
      <p:sp>
        <p:nvSpPr>
          <p:cNvPr id="10" name="TextBox 9">
            <a:extLst>
              <a:ext uri="{FF2B5EF4-FFF2-40B4-BE49-F238E27FC236}">
                <a16:creationId xmlns:a16="http://schemas.microsoft.com/office/drawing/2014/main" id="{77783419-E892-7B7E-F8C6-B29837E02D82}"/>
              </a:ext>
            </a:extLst>
          </p:cNvPr>
          <p:cNvSpPr txBox="1"/>
          <p:nvPr/>
        </p:nvSpPr>
        <p:spPr>
          <a:xfrm>
            <a:off x="1138515" y="3361761"/>
            <a:ext cx="1888659"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Other Parties:</a:t>
            </a:r>
          </a:p>
        </p:txBody>
      </p:sp>
    </p:spTree>
    <p:extLst>
      <p:ext uri="{BB962C8B-B14F-4D97-AF65-F5344CB8AC3E}">
        <p14:creationId xmlns:p14="http://schemas.microsoft.com/office/powerpoint/2010/main" val="807120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Conducting the Interview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292334"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It is important that when conducting an interview, you set the correct tone for people to feel comfortable and confide in you.</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23" name="Picture 22">
            <a:extLst>
              <a:ext uri="{FF2B5EF4-FFF2-40B4-BE49-F238E27FC236}">
                <a16:creationId xmlns:a16="http://schemas.microsoft.com/office/drawing/2014/main" id="{1877D3B9-A69B-02CD-1CB6-C541EB003ABF}"/>
              </a:ext>
            </a:extLst>
          </p:cNvPr>
          <p:cNvPicPr>
            <a:picLocks noChangeAspect="1"/>
          </p:cNvPicPr>
          <p:nvPr/>
        </p:nvPicPr>
        <p:blipFill>
          <a:blip r:embed="rId3"/>
          <a:stretch>
            <a:fillRect/>
          </a:stretch>
        </p:blipFill>
        <p:spPr>
          <a:xfrm>
            <a:off x="609580" y="4381749"/>
            <a:ext cx="451143" cy="512108"/>
          </a:xfrm>
          <a:prstGeom prst="rect">
            <a:avLst/>
          </a:prstGeom>
        </p:spPr>
      </p:pic>
      <p:pic>
        <p:nvPicPr>
          <p:cNvPr id="12" name="Picture 11">
            <a:extLst>
              <a:ext uri="{FF2B5EF4-FFF2-40B4-BE49-F238E27FC236}">
                <a16:creationId xmlns:a16="http://schemas.microsoft.com/office/drawing/2014/main" id="{0611CEE8-D232-6E81-EB40-F7C7EFDF38D8}"/>
              </a:ext>
            </a:extLst>
          </p:cNvPr>
          <p:cNvPicPr>
            <a:picLocks noChangeAspect="1"/>
          </p:cNvPicPr>
          <p:nvPr/>
        </p:nvPicPr>
        <p:blipFill>
          <a:blip r:embed="rId3"/>
          <a:stretch>
            <a:fillRect/>
          </a:stretch>
        </p:blipFill>
        <p:spPr>
          <a:xfrm>
            <a:off x="615676" y="3230858"/>
            <a:ext cx="451143" cy="512108"/>
          </a:xfrm>
          <a:prstGeom prst="rect">
            <a:avLst/>
          </a:prstGeom>
        </p:spPr>
      </p:pic>
      <p:pic>
        <p:nvPicPr>
          <p:cNvPr id="16" name="Picture 15">
            <a:extLst>
              <a:ext uri="{FF2B5EF4-FFF2-40B4-BE49-F238E27FC236}">
                <a16:creationId xmlns:a16="http://schemas.microsoft.com/office/drawing/2014/main" id="{637C41E2-2067-B978-7C43-7D022CD64CA4}"/>
              </a:ext>
            </a:extLst>
          </p:cNvPr>
          <p:cNvPicPr>
            <a:picLocks noChangeAspect="1"/>
          </p:cNvPicPr>
          <p:nvPr/>
        </p:nvPicPr>
        <p:blipFill>
          <a:blip r:embed="rId3"/>
          <a:stretch>
            <a:fillRect/>
          </a:stretch>
        </p:blipFill>
        <p:spPr>
          <a:xfrm>
            <a:off x="612628" y="2331698"/>
            <a:ext cx="451143" cy="512108"/>
          </a:xfrm>
          <a:prstGeom prst="rect">
            <a:avLst/>
          </a:prstGeom>
        </p:spPr>
      </p:pic>
      <p:sp>
        <p:nvSpPr>
          <p:cNvPr id="17" name="TextBox 16">
            <a:extLst>
              <a:ext uri="{FF2B5EF4-FFF2-40B4-BE49-F238E27FC236}">
                <a16:creationId xmlns:a16="http://schemas.microsoft.com/office/drawing/2014/main" id="{DC8857AB-FB3E-60F4-F650-754A79A844D8}"/>
              </a:ext>
            </a:extLst>
          </p:cNvPr>
          <p:cNvSpPr txBox="1"/>
          <p:nvPr/>
        </p:nvSpPr>
        <p:spPr>
          <a:xfrm>
            <a:off x="1124712" y="2395728"/>
            <a:ext cx="4971288"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Clarify employees understand key phrases before asking questions.</a:t>
            </a:r>
          </a:p>
        </p:txBody>
      </p:sp>
      <p:sp>
        <p:nvSpPr>
          <p:cNvPr id="18" name="TextBox 17">
            <a:extLst>
              <a:ext uri="{FF2B5EF4-FFF2-40B4-BE49-F238E27FC236}">
                <a16:creationId xmlns:a16="http://schemas.microsoft.com/office/drawing/2014/main" id="{08382668-FE2C-C43B-8799-47AD0FE141DA}"/>
              </a:ext>
            </a:extLst>
          </p:cNvPr>
          <p:cNvSpPr txBox="1"/>
          <p:nvPr/>
        </p:nvSpPr>
        <p:spPr>
          <a:xfrm>
            <a:off x="1130809" y="3307080"/>
            <a:ext cx="4965192"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Clear understanding of what constitutes as a threat, violence, sexual harassment, or discrimination.</a:t>
            </a:r>
          </a:p>
        </p:txBody>
      </p:sp>
      <p:sp>
        <p:nvSpPr>
          <p:cNvPr id="10" name="TextBox 9">
            <a:extLst>
              <a:ext uri="{FF2B5EF4-FFF2-40B4-BE49-F238E27FC236}">
                <a16:creationId xmlns:a16="http://schemas.microsoft.com/office/drawing/2014/main" id="{49F4F813-99C3-C748-3762-E21CF518F650}"/>
              </a:ext>
            </a:extLst>
          </p:cNvPr>
          <p:cNvSpPr txBox="1"/>
          <p:nvPr/>
        </p:nvSpPr>
        <p:spPr>
          <a:xfrm>
            <a:off x="1127761" y="4442730"/>
            <a:ext cx="4968240"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Once employee understands your frame of reference, ask the question(s).</a:t>
            </a:r>
          </a:p>
        </p:txBody>
      </p:sp>
      <p:pic>
        <p:nvPicPr>
          <p:cNvPr id="13" name="Picture 4" descr="Confused Dog GIFs - Find &amp; Share on GIPHY">
            <a:extLst>
              <a:ext uri="{FF2B5EF4-FFF2-40B4-BE49-F238E27FC236}">
                <a16:creationId xmlns:a16="http://schemas.microsoft.com/office/drawing/2014/main" id="{CDEC797D-DEF1-97EC-DA26-25FDBEF2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630" y="2572112"/>
            <a:ext cx="3030415" cy="3129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Magnifying Glass PNG Image - PurePNG | Free transparent CC0 PNG Image  Library">
            <a:extLst>
              <a:ext uri="{FF2B5EF4-FFF2-40B4-BE49-F238E27FC236}">
                <a16:creationId xmlns:a16="http://schemas.microsoft.com/office/drawing/2014/main" id="{EDC4F0B6-CD96-9570-7CDC-8CB779EDD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783" y="2178430"/>
            <a:ext cx="6216687" cy="467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2000" fill="hold"/>
                                        <p:tgtEl>
                                          <p:spTgt spid="6146"/>
                                        </p:tgtEl>
                                        <p:attrNameLst>
                                          <p:attrName>ppt_x</p:attrName>
                                        </p:attrNameLst>
                                      </p:cBhvr>
                                      <p:tavLst>
                                        <p:tav tm="0">
                                          <p:val>
                                            <p:strVal val="#ppt_x"/>
                                          </p:val>
                                        </p:tav>
                                        <p:tav tm="100000">
                                          <p:val>
                                            <p:strVal val="#ppt_x"/>
                                          </p:val>
                                        </p:tav>
                                      </p:tavLst>
                                    </p:anim>
                                    <p:anim calcmode="lin" valueType="num">
                                      <p:cBhvr additive="base">
                                        <p:cTn id="8" dur="2000" fill="hold"/>
                                        <p:tgtEl>
                                          <p:spTgt spid="6146"/>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2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Conducting the Interview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Start with open-ended questions.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grpSp>
        <p:nvGrpSpPr>
          <p:cNvPr id="31" name="Group 30">
            <a:extLst>
              <a:ext uri="{FF2B5EF4-FFF2-40B4-BE49-F238E27FC236}">
                <a16:creationId xmlns:a16="http://schemas.microsoft.com/office/drawing/2014/main" id="{CEC66D38-1650-7301-2F54-99550B61BBD9}"/>
              </a:ext>
            </a:extLst>
          </p:cNvPr>
          <p:cNvGrpSpPr/>
          <p:nvPr/>
        </p:nvGrpSpPr>
        <p:grpSpPr>
          <a:xfrm>
            <a:off x="3182112" y="2212307"/>
            <a:ext cx="5846436" cy="4097053"/>
            <a:chOff x="4382443" y="4160520"/>
            <a:chExt cx="3429000" cy="2609239"/>
          </a:xfrm>
        </p:grpSpPr>
        <p:pic>
          <p:nvPicPr>
            <p:cNvPr id="3074" name="Picture 2" descr="Start GIFs | Tenor">
              <a:extLst>
                <a:ext uri="{FF2B5EF4-FFF2-40B4-BE49-F238E27FC236}">
                  <a16:creationId xmlns:a16="http://schemas.microsoft.com/office/drawing/2014/main" id="{8DE506CF-0B61-AECA-61CB-41555C734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0" y="4598850"/>
              <a:ext cx="2166366" cy="15916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D3C5E-DE87-E61C-1A0A-0A178ACAF0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167" r="94167">
                          <a14:foregroundMark x1="9722" y1="17222" x2="9722" y2="17222"/>
                          <a14:foregroundMark x1="92778" y1="16111" x2="92778" y2="16111"/>
                          <a14:foregroundMark x1="94167" y1="26389" x2="94167" y2="26389"/>
                        </a14:backgroundRemoval>
                      </a14:imgEffect>
                    </a14:imgLayer>
                  </a14:imgProps>
                </a:ext>
              </a:extLst>
            </a:blip>
            <a:srcRect t="6267" b="17640"/>
            <a:stretch/>
          </p:blipFill>
          <p:spPr>
            <a:xfrm>
              <a:off x="4382443" y="4160520"/>
              <a:ext cx="3429000" cy="2609239"/>
            </a:xfrm>
            <a:prstGeom prst="rect">
              <a:avLst/>
            </a:prstGeom>
          </p:spPr>
        </p:pic>
      </p:grpSp>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7"/>
          <a:stretch>
            <a:fillRect/>
          </a:stretch>
        </p:blipFill>
        <p:spPr>
          <a:xfrm>
            <a:off x="618724" y="1459969"/>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1527048"/>
            <a:ext cx="8530614"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Open-ended questions are those that cannot be answered with a yes or no response.</a:t>
            </a:r>
          </a:p>
        </p:txBody>
      </p:sp>
    </p:spTree>
    <p:extLst>
      <p:ext uri="{BB962C8B-B14F-4D97-AF65-F5344CB8AC3E}">
        <p14:creationId xmlns:p14="http://schemas.microsoft.com/office/powerpoint/2010/main" val="254610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Conducting the Interview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Start with open-ended questions.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4"/>
          <a:stretch>
            <a:fillRect/>
          </a:stretch>
        </p:blipFill>
        <p:spPr>
          <a:xfrm>
            <a:off x="618724" y="1459969"/>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1527048"/>
            <a:ext cx="8530614"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Open-ended questions are those that cannot be answered with a yes or no response.</a:t>
            </a:r>
          </a:p>
        </p:txBody>
      </p:sp>
      <p:sp>
        <p:nvSpPr>
          <p:cNvPr id="28" name="Rectangle: Rounded Corners 27">
            <a:extLst>
              <a:ext uri="{FF2B5EF4-FFF2-40B4-BE49-F238E27FC236}">
                <a16:creationId xmlns:a16="http://schemas.microsoft.com/office/drawing/2014/main" id="{3EE68398-1310-DC39-30D7-788B514DB672}"/>
              </a:ext>
            </a:extLst>
          </p:cNvPr>
          <p:cNvSpPr/>
          <p:nvPr/>
        </p:nvSpPr>
        <p:spPr>
          <a:xfrm>
            <a:off x="618511" y="2466997"/>
            <a:ext cx="2727961" cy="1488526"/>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When did you call for additional time?</a:t>
            </a:r>
          </a:p>
        </p:txBody>
      </p:sp>
      <p:sp>
        <p:nvSpPr>
          <p:cNvPr id="29" name="Rectangle: Rounded Corners 28">
            <a:extLst>
              <a:ext uri="{FF2B5EF4-FFF2-40B4-BE49-F238E27FC236}">
                <a16:creationId xmlns:a16="http://schemas.microsoft.com/office/drawing/2014/main" id="{852F932F-ACD4-52DD-D12D-096471261003}"/>
              </a:ext>
            </a:extLst>
          </p:cNvPr>
          <p:cNvSpPr/>
          <p:nvPr/>
        </p:nvSpPr>
        <p:spPr>
          <a:xfrm>
            <a:off x="4044463" y="2463949"/>
            <a:ext cx="2727961" cy="1488526"/>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Did you ask for additional time?</a:t>
            </a:r>
          </a:p>
        </p:txBody>
      </p:sp>
      <p:sp>
        <p:nvSpPr>
          <p:cNvPr id="30" name="TextBox 29">
            <a:extLst>
              <a:ext uri="{FF2B5EF4-FFF2-40B4-BE49-F238E27FC236}">
                <a16:creationId xmlns:a16="http://schemas.microsoft.com/office/drawing/2014/main" id="{AFCBB96A-BE33-347E-11C1-2CAB6180E8C3}"/>
              </a:ext>
            </a:extLst>
          </p:cNvPr>
          <p:cNvSpPr txBox="1"/>
          <p:nvPr/>
        </p:nvSpPr>
        <p:spPr>
          <a:xfrm>
            <a:off x="3456432" y="3017520"/>
            <a:ext cx="47641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VS</a:t>
            </a:r>
          </a:p>
        </p:txBody>
      </p:sp>
      <p:sp>
        <p:nvSpPr>
          <p:cNvPr id="9" name="Rectangle: Rounded Corners 8">
            <a:extLst>
              <a:ext uri="{FF2B5EF4-FFF2-40B4-BE49-F238E27FC236}">
                <a16:creationId xmlns:a16="http://schemas.microsoft.com/office/drawing/2014/main" id="{11A42FDD-01A9-8CF1-A4D5-2B3095025B93}"/>
              </a:ext>
            </a:extLst>
          </p:cNvPr>
          <p:cNvSpPr/>
          <p:nvPr/>
        </p:nvSpPr>
        <p:spPr>
          <a:xfrm>
            <a:off x="2858790" y="4352178"/>
            <a:ext cx="2727961" cy="1488526"/>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Where do you store the food?</a:t>
            </a:r>
          </a:p>
        </p:txBody>
      </p:sp>
      <p:sp>
        <p:nvSpPr>
          <p:cNvPr id="10" name="Rectangle: Rounded Corners 9">
            <a:extLst>
              <a:ext uri="{FF2B5EF4-FFF2-40B4-BE49-F238E27FC236}">
                <a16:creationId xmlns:a16="http://schemas.microsoft.com/office/drawing/2014/main" id="{923E829F-DD2E-985A-CC39-1FE537BAFADE}"/>
              </a:ext>
            </a:extLst>
          </p:cNvPr>
          <p:cNvSpPr/>
          <p:nvPr/>
        </p:nvSpPr>
        <p:spPr>
          <a:xfrm>
            <a:off x="6293886" y="4343034"/>
            <a:ext cx="2727961" cy="1488526"/>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Did you store the food?</a:t>
            </a:r>
          </a:p>
        </p:txBody>
      </p:sp>
      <p:sp>
        <p:nvSpPr>
          <p:cNvPr id="12" name="TextBox 11">
            <a:extLst>
              <a:ext uri="{FF2B5EF4-FFF2-40B4-BE49-F238E27FC236}">
                <a16:creationId xmlns:a16="http://schemas.microsoft.com/office/drawing/2014/main" id="{F66EA6BA-6818-CB4A-FB61-DCC0E8E4E352}"/>
              </a:ext>
            </a:extLst>
          </p:cNvPr>
          <p:cNvSpPr txBox="1"/>
          <p:nvPr/>
        </p:nvSpPr>
        <p:spPr>
          <a:xfrm>
            <a:off x="5693664" y="4925568"/>
            <a:ext cx="47641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VS</a:t>
            </a:r>
          </a:p>
        </p:txBody>
      </p:sp>
    </p:spTree>
    <p:extLst>
      <p:ext uri="{BB962C8B-B14F-4D97-AF65-F5344CB8AC3E}">
        <p14:creationId xmlns:p14="http://schemas.microsoft.com/office/powerpoint/2010/main" val="158586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Conducting the Interview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292334"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Start with open-ended questions.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4"/>
          <a:stretch>
            <a:fillRect/>
          </a:stretch>
        </p:blipFill>
        <p:spPr>
          <a:xfrm>
            <a:off x="618724" y="1459969"/>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1527048"/>
            <a:ext cx="8530614"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Open-ended questions are those that cannot be answered with a yes or no response.</a:t>
            </a:r>
          </a:p>
        </p:txBody>
      </p:sp>
      <p:sp>
        <p:nvSpPr>
          <p:cNvPr id="28" name="Rectangle: Rounded Corners 27">
            <a:extLst>
              <a:ext uri="{FF2B5EF4-FFF2-40B4-BE49-F238E27FC236}">
                <a16:creationId xmlns:a16="http://schemas.microsoft.com/office/drawing/2014/main" id="{3EE68398-1310-DC39-30D7-788B514DB672}"/>
              </a:ext>
            </a:extLst>
          </p:cNvPr>
          <p:cNvSpPr/>
          <p:nvPr/>
        </p:nvSpPr>
        <p:spPr>
          <a:xfrm>
            <a:off x="618511" y="2466997"/>
            <a:ext cx="2727961" cy="1488526"/>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What did you say to Jamie?</a:t>
            </a:r>
          </a:p>
        </p:txBody>
      </p:sp>
      <p:sp>
        <p:nvSpPr>
          <p:cNvPr id="29" name="Rectangle: Rounded Corners 28">
            <a:extLst>
              <a:ext uri="{FF2B5EF4-FFF2-40B4-BE49-F238E27FC236}">
                <a16:creationId xmlns:a16="http://schemas.microsoft.com/office/drawing/2014/main" id="{852F932F-ACD4-52DD-D12D-096471261003}"/>
              </a:ext>
            </a:extLst>
          </p:cNvPr>
          <p:cNvSpPr/>
          <p:nvPr/>
        </p:nvSpPr>
        <p:spPr>
          <a:xfrm>
            <a:off x="4044463" y="2463949"/>
            <a:ext cx="2727961" cy="1488526"/>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Poppins" panose="00000500000000000000" pitchFamily="2" charset="0"/>
                <a:cs typeface="Poppins" panose="00000500000000000000" pitchFamily="2" charset="0"/>
              </a:rPr>
              <a:t>Did you tell Jamie to shut up?</a:t>
            </a:r>
          </a:p>
        </p:txBody>
      </p:sp>
      <p:sp>
        <p:nvSpPr>
          <p:cNvPr id="30" name="TextBox 29">
            <a:extLst>
              <a:ext uri="{FF2B5EF4-FFF2-40B4-BE49-F238E27FC236}">
                <a16:creationId xmlns:a16="http://schemas.microsoft.com/office/drawing/2014/main" id="{AFCBB96A-BE33-347E-11C1-2CAB6180E8C3}"/>
              </a:ext>
            </a:extLst>
          </p:cNvPr>
          <p:cNvSpPr txBox="1"/>
          <p:nvPr/>
        </p:nvSpPr>
        <p:spPr>
          <a:xfrm>
            <a:off x="3456432" y="3017520"/>
            <a:ext cx="476412" cy="369332"/>
          </a:xfrm>
          <a:prstGeom prst="rect">
            <a:avLst/>
          </a:prstGeom>
          <a:noFill/>
        </p:spPr>
        <p:txBody>
          <a:bodyPr wrap="none" rtlCol="0">
            <a:spAutoFit/>
          </a:bodyPr>
          <a:lstStyle/>
          <a:p>
            <a:r>
              <a:rPr lang="en-US" dirty="0">
                <a:latin typeface="Poppins" panose="00000500000000000000" pitchFamily="2" charset="0"/>
                <a:cs typeface="Poppins" panose="00000500000000000000" pitchFamily="2" charset="0"/>
              </a:rPr>
              <a:t>VS</a:t>
            </a:r>
          </a:p>
        </p:txBody>
      </p:sp>
      <p:pic>
        <p:nvPicPr>
          <p:cNvPr id="17" name="Picture 16">
            <a:extLst>
              <a:ext uri="{FF2B5EF4-FFF2-40B4-BE49-F238E27FC236}">
                <a16:creationId xmlns:a16="http://schemas.microsoft.com/office/drawing/2014/main" id="{EA5F6FAF-5C82-774B-5825-D3AE7024F7FB}"/>
              </a:ext>
            </a:extLst>
          </p:cNvPr>
          <p:cNvPicPr>
            <a:picLocks noChangeAspect="1"/>
          </p:cNvPicPr>
          <p:nvPr/>
        </p:nvPicPr>
        <p:blipFill>
          <a:blip r:embed="rId5"/>
          <a:stretch>
            <a:fillRect/>
          </a:stretch>
        </p:blipFill>
        <p:spPr>
          <a:xfrm>
            <a:off x="3955346" y="4028449"/>
            <a:ext cx="4310830" cy="3021766"/>
          </a:xfrm>
          <a:prstGeom prst="rect">
            <a:avLst/>
          </a:prstGeom>
        </p:spPr>
      </p:pic>
      <p:pic>
        <p:nvPicPr>
          <p:cNvPr id="4098" name="Picture 2" descr="Epic Movie (Re)Watch #185 - The Princess Diaries – @justanothercinemaniac  on Tumblr">
            <a:extLst>
              <a:ext uri="{FF2B5EF4-FFF2-40B4-BE49-F238E27FC236}">
                <a16:creationId xmlns:a16="http://schemas.microsoft.com/office/drawing/2014/main" id="{BBAB1978-394D-321D-5034-F83CD6CA55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9092"/>
          <a:stretch/>
        </p:blipFill>
        <p:spPr bwMode="auto">
          <a:xfrm>
            <a:off x="4407408" y="4426161"/>
            <a:ext cx="34055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84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Types of Witness Interview Statements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grpSp>
        <p:nvGrpSpPr>
          <p:cNvPr id="12" name="Group 11">
            <a:extLst>
              <a:ext uri="{FF2B5EF4-FFF2-40B4-BE49-F238E27FC236}">
                <a16:creationId xmlns:a16="http://schemas.microsoft.com/office/drawing/2014/main" id="{65D1EFC4-7E87-5B50-8C6A-55B7B7BAAEBB}"/>
              </a:ext>
            </a:extLst>
          </p:cNvPr>
          <p:cNvGrpSpPr/>
          <p:nvPr/>
        </p:nvGrpSpPr>
        <p:grpSpPr>
          <a:xfrm>
            <a:off x="531627" y="1690160"/>
            <a:ext cx="9141987" cy="3053207"/>
            <a:chOff x="531627" y="894632"/>
            <a:chExt cx="9141987" cy="3053207"/>
          </a:xfrm>
        </p:grpSpPr>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88669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There are two styles of interview statements, Summary Statement versus Transcribed Statement. </a:t>
              </a:r>
            </a:p>
          </p:txBody>
        </p:sp>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4"/>
            <a:stretch>
              <a:fillRect/>
            </a:stretch>
          </p:blipFill>
          <p:spPr>
            <a:xfrm>
              <a:off x="618724" y="1898881"/>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1975104"/>
              <a:ext cx="8530614"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Summary Statement</a:t>
              </a:r>
              <a:r>
                <a:rPr lang="en-US" sz="2000" dirty="0">
                  <a:latin typeface="Poppins" panose="00000500000000000000" pitchFamily="2" charset="0"/>
                  <a:cs typeface="Poppins" panose="00000500000000000000" pitchFamily="2" charset="0"/>
                </a:rPr>
                <a:t> is a brief rundown (summary) of a situation that was observed by the employee or person being interviewed.</a:t>
              </a:r>
            </a:p>
          </p:txBody>
        </p:sp>
        <p:sp>
          <p:nvSpPr>
            <p:cNvPr id="9" name="TextBox 8">
              <a:extLst>
                <a:ext uri="{FF2B5EF4-FFF2-40B4-BE49-F238E27FC236}">
                  <a16:creationId xmlns:a16="http://schemas.microsoft.com/office/drawing/2014/main" id="{C082A739-28E7-EB27-02E5-FD94A032BF6B}"/>
                </a:ext>
              </a:extLst>
            </p:cNvPr>
            <p:cNvSpPr txBox="1"/>
            <p:nvPr/>
          </p:nvSpPr>
          <p:spPr>
            <a:xfrm>
              <a:off x="1130808" y="2932176"/>
              <a:ext cx="8530614" cy="101566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Transcribed Statement </a:t>
              </a:r>
              <a:r>
                <a:rPr lang="en-US" sz="2000" dirty="0">
                  <a:latin typeface="Poppins" panose="00000500000000000000" pitchFamily="2" charset="0"/>
                  <a:cs typeface="Poppins" panose="00000500000000000000" pitchFamily="2" charset="0"/>
                </a:rPr>
                <a:t>refers to quoting verbatim the reenactments witnessed by the employee or person being interviewed.</a:t>
              </a:r>
            </a:p>
          </p:txBody>
        </p:sp>
        <p:pic>
          <p:nvPicPr>
            <p:cNvPr id="10" name="Picture 9">
              <a:extLst>
                <a:ext uri="{FF2B5EF4-FFF2-40B4-BE49-F238E27FC236}">
                  <a16:creationId xmlns:a16="http://schemas.microsoft.com/office/drawing/2014/main" id="{721650EE-21C4-7A95-FDDB-F31852CB5BF2}"/>
                </a:ext>
              </a:extLst>
            </p:cNvPr>
            <p:cNvPicPr>
              <a:picLocks noChangeAspect="1"/>
            </p:cNvPicPr>
            <p:nvPr/>
          </p:nvPicPr>
          <p:blipFill>
            <a:blip r:embed="rId4"/>
            <a:stretch>
              <a:fillRect/>
            </a:stretch>
          </p:blipFill>
          <p:spPr>
            <a:xfrm>
              <a:off x="624820" y="2865097"/>
              <a:ext cx="457240" cy="518205"/>
            </a:xfrm>
            <a:prstGeom prst="rect">
              <a:avLst/>
            </a:prstGeom>
          </p:spPr>
        </p:pic>
      </p:grpSp>
    </p:spTree>
    <p:extLst>
      <p:ext uri="{BB962C8B-B14F-4D97-AF65-F5344CB8AC3E}">
        <p14:creationId xmlns:p14="http://schemas.microsoft.com/office/powerpoint/2010/main" val="9641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Example of a </a:t>
            </a:r>
          </a:p>
          <a:p>
            <a:r>
              <a:rPr lang="en-US" sz="4800" b="1" dirty="0">
                <a:latin typeface="Arial Black" panose="020B0A04020102020204" pitchFamily="34" charset="0"/>
              </a:rPr>
              <a:t>Summary Statement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12" name="Group 11">
            <a:extLst>
              <a:ext uri="{FF2B5EF4-FFF2-40B4-BE49-F238E27FC236}">
                <a16:creationId xmlns:a16="http://schemas.microsoft.com/office/drawing/2014/main" id="{65D1EFC4-7E87-5B50-8C6A-55B7B7BAAEBB}"/>
              </a:ext>
            </a:extLst>
          </p:cNvPr>
          <p:cNvGrpSpPr/>
          <p:nvPr/>
        </p:nvGrpSpPr>
        <p:grpSpPr>
          <a:xfrm>
            <a:off x="531627" y="1690160"/>
            <a:ext cx="9141987" cy="1916374"/>
            <a:chOff x="531627" y="894632"/>
            <a:chExt cx="9141987" cy="1916374"/>
          </a:xfrm>
        </p:grpSpPr>
        <p:sp>
          <p:nvSpPr>
            <p:cNvPr id="15" name="TextBox 14">
              <a:extLst>
                <a:ext uri="{FF2B5EF4-FFF2-40B4-BE49-F238E27FC236}">
                  <a16:creationId xmlns:a16="http://schemas.microsoft.com/office/drawing/2014/main" id="{11E68D66-0D64-9A4C-7CB6-1CC290DF761D}"/>
                </a:ext>
              </a:extLst>
            </p:cNvPr>
            <p:cNvSpPr txBox="1"/>
            <p:nvPr/>
          </p:nvSpPr>
          <p:spPr>
            <a:xfrm>
              <a:off x="531627" y="894632"/>
              <a:ext cx="8886694"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Incident: Wilma Witness comes to see you to inform you, as the manager, Larry Late has been falsifying his timecard. You ask Wilma some questions. In this scenario, you are Super Sam AFSS. </a:t>
              </a:r>
            </a:p>
          </p:txBody>
        </p:sp>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3"/>
            <a:stretch>
              <a:fillRect/>
            </a:stretch>
          </p:blipFill>
          <p:spPr>
            <a:xfrm>
              <a:off x="618724" y="2026897"/>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2103120"/>
              <a:ext cx="8530614"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Summary Statement</a:t>
              </a:r>
              <a:r>
                <a:rPr lang="en-US" sz="2000" dirty="0">
                  <a:latin typeface="Poppins" panose="00000500000000000000" pitchFamily="2" charset="0"/>
                  <a:cs typeface="Poppins" panose="00000500000000000000" pitchFamily="2" charset="0"/>
                </a:rPr>
                <a:t> is a brief rundown (summary) of a situation that was observed by the employee or person being interviewed.</a:t>
              </a:r>
            </a:p>
          </p:txBody>
        </p:sp>
      </p:grpSp>
      <p:sp>
        <p:nvSpPr>
          <p:cNvPr id="13" name="TextBox 12">
            <a:extLst>
              <a:ext uri="{FF2B5EF4-FFF2-40B4-BE49-F238E27FC236}">
                <a16:creationId xmlns:a16="http://schemas.microsoft.com/office/drawing/2014/main" id="{AB038F11-67B4-BB41-E245-C92886EC0809}"/>
              </a:ext>
            </a:extLst>
          </p:cNvPr>
          <p:cNvSpPr txBox="1"/>
          <p:nvPr/>
        </p:nvSpPr>
        <p:spPr>
          <a:xfrm>
            <a:off x="1143000" y="3833937"/>
            <a:ext cx="8530614" cy="2246769"/>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The following is a summary of the interview between AFSS Super Sam and Wilma Witness on September 4, 2024. On September 3, 2024, Wilma Witness saw Larry Late come to work at 9:40am and write 9:30am on his timecard. </a:t>
            </a:r>
          </a:p>
          <a:p>
            <a:endParaRPr lang="en-US" sz="14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By signing below, I have read the statement above and certify that the statement is correct to the best of my knowledge.</a:t>
            </a:r>
          </a:p>
          <a:p>
            <a:endParaRPr lang="en-US" sz="14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 </a:t>
            </a:r>
          </a:p>
          <a:p>
            <a:r>
              <a:rPr lang="en-US" sz="1400" dirty="0">
                <a:latin typeface="Poppins" panose="00000500000000000000" pitchFamily="2" charset="0"/>
                <a:cs typeface="Poppins" panose="00000500000000000000" pitchFamily="2" charset="0"/>
              </a:rPr>
              <a:t>Wilma Witness                                                                                                                           Date                                                                                                                          </a:t>
            </a:r>
          </a:p>
        </p:txBody>
      </p:sp>
      <p:cxnSp>
        <p:nvCxnSpPr>
          <p:cNvPr id="17" name="Straight Connector 16">
            <a:extLst>
              <a:ext uri="{FF2B5EF4-FFF2-40B4-BE49-F238E27FC236}">
                <a16:creationId xmlns:a16="http://schemas.microsoft.com/office/drawing/2014/main" id="{1F1D20E8-5F60-8BBC-AE06-11B5DDB5C277}"/>
              </a:ext>
            </a:extLst>
          </p:cNvPr>
          <p:cNvCxnSpPr/>
          <p:nvPr/>
        </p:nvCxnSpPr>
        <p:spPr>
          <a:xfrm>
            <a:off x="1234440" y="6172200"/>
            <a:ext cx="30266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2AE0A23-A821-B99D-5711-99483642A39B}"/>
              </a:ext>
            </a:extLst>
          </p:cNvPr>
          <p:cNvCxnSpPr/>
          <p:nvPr/>
        </p:nvCxnSpPr>
        <p:spPr>
          <a:xfrm>
            <a:off x="8403336" y="6172200"/>
            <a:ext cx="11887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87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Example of a Summary Statement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12" name="Group 11">
            <a:extLst>
              <a:ext uri="{FF2B5EF4-FFF2-40B4-BE49-F238E27FC236}">
                <a16:creationId xmlns:a16="http://schemas.microsoft.com/office/drawing/2014/main" id="{65D1EFC4-7E87-5B50-8C6A-55B7B7BAAEBB}"/>
              </a:ext>
            </a:extLst>
          </p:cNvPr>
          <p:cNvGrpSpPr/>
          <p:nvPr/>
        </p:nvGrpSpPr>
        <p:grpSpPr>
          <a:xfrm>
            <a:off x="618724" y="1624561"/>
            <a:ext cx="9054890" cy="784109"/>
            <a:chOff x="618724" y="2026897"/>
            <a:chExt cx="9054890" cy="784109"/>
          </a:xfrm>
        </p:grpSpPr>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3"/>
            <a:stretch>
              <a:fillRect/>
            </a:stretch>
          </p:blipFill>
          <p:spPr>
            <a:xfrm>
              <a:off x="618724" y="2026897"/>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2103120"/>
              <a:ext cx="8530614"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Transcribed Statement</a:t>
              </a:r>
              <a:r>
                <a:rPr lang="en-US" sz="2000" dirty="0">
                  <a:latin typeface="Poppins" panose="00000500000000000000" pitchFamily="2" charset="0"/>
                  <a:cs typeface="Poppins" panose="00000500000000000000" pitchFamily="2" charset="0"/>
                </a:rPr>
                <a:t> refers to quoting the reenactments witnessed by the employee or person being interviewed.</a:t>
              </a:r>
            </a:p>
          </p:txBody>
        </p:sp>
      </p:grpSp>
      <p:sp>
        <p:nvSpPr>
          <p:cNvPr id="13" name="TextBox 12">
            <a:extLst>
              <a:ext uri="{FF2B5EF4-FFF2-40B4-BE49-F238E27FC236}">
                <a16:creationId xmlns:a16="http://schemas.microsoft.com/office/drawing/2014/main" id="{AB038F11-67B4-BB41-E245-C92886EC0809}"/>
              </a:ext>
            </a:extLst>
          </p:cNvPr>
          <p:cNvSpPr txBox="1"/>
          <p:nvPr/>
        </p:nvSpPr>
        <p:spPr>
          <a:xfrm>
            <a:off x="1143000" y="3312729"/>
            <a:ext cx="8530614" cy="3539430"/>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Super Sam</a:t>
            </a:r>
            <a:r>
              <a:rPr lang="en-US" sz="1400" dirty="0">
                <a:latin typeface="Poppins" panose="00000500000000000000" pitchFamily="2" charset="0"/>
                <a:cs typeface="Poppins" panose="00000500000000000000" pitchFamily="2" charset="0"/>
              </a:rPr>
              <a:t>: What time did you see Larry Late come to work on September 3, 2024?</a:t>
            </a:r>
          </a:p>
          <a:p>
            <a:r>
              <a:rPr lang="en-US" sz="1400" b="1" dirty="0">
                <a:latin typeface="Poppins" panose="00000500000000000000" pitchFamily="2" charset="0"/>
                <a:cs typeface="Poppins" panose="00000500000000000000" pitchFamily="2" charset="0"/>
              </a:rPr>
              <a:t>Wilma Witness</a:t>
            </a:r>
            <a:r>
              <a:rPr lang="en-US" sz="1400" dirty="0">
                <a:latin typeface="Poppins" panose="00000500000000000000" pitchFamily="2" charset="0"/>
                <a:cs typeface="Poppins" panose="00000500000000000000" pitchFamily="2" charset="0"/>
              </a:rPr>
              <a:t>: Umm. Err. It was 9:40am. I knew because the BIC kids arrive at 9:40am. </a:t>
            </a:r>
          </a:p>
          <a:p>
            <a:endParaRPr lang="en-US" sz="1400" dirty="0">
              <a:latin typeface="Poppins" panose="00000500000000000000" pitchFamily="2" charset="0"/>
              <a:cs typeface="Poppins" panose="00000500000000000000" pitchFamily="2" charset="0"/>
            </a:endParaRPr>
          </a:p>
          <a:p>
            <a:r>
              <a:rPr lang="en-US" sz="1400" b="1" dirty="0">
                <a:latin typeface="Poppins" panose="00000500000000000000" pitchFamily="2" charset="0"/>
                <a:cs typeface="Poppins" panose="00000500000000000000" pitchFamily="2" charset="0"/>
              </a:rPr>
              <a:t>Super Sam</a:t>
            </a:r>
            <a:r>
              <a:rPr lang="en-US" sz="1400" dirty="0">
                <a:latin typeface="Poppins" panose="00000500000000000000" pitchFamily="2" charset="0"/>
                <a:cs typeface="Poppins" panose="00000500000000000000" pitchFamily="2" charset="0"/>
              </a:rPr>
              <a:t>: What did he write on his timecard?</a:t>
            </a:r>
          </a:p>
          <a:p>
            <a:r>
              <a:rPr lang="en-US" sz="1400" b="1" dirty="0">
                <a:latin typeface="Poppins" panose="00000500000000000000" pitchFamily="2" charset="0"/>
                <a:cs typeface="Poppins" panose="00000500000000000000" pitchFamily="2" charset="0"/>
              </a:rPr>
              <a:t>Wilma Witness</a:t>
            </a:r>
            <a:r>
              <a:rPr lang="en-US" sz="1400" dirty="0">
                <a:latin typeface="Poppins" panose="00000500000000000000" pitchFamily="2" charset="0"/>
                <a:cs typeface="Poppins" panose="00000500000000000000" pitchFamily="2" charset="0"/>
              </a:rPr>
              <a:t>: </a:t>
            </a:r>
            <a:r>
              <a:rPr lang="en-US" sz="1400" dirty="0" err="1">
                <a:latin typeface="Poppins" panose="00000500000000000000" pitchFamily="2" charset="0"/>
                <a:cs typeface="Poppins" panose="00000500000000000000" pitchFamily="2" charset="0"/>
              </a:rPr>
              <a:t>Well..umm</a:t>
            </a:r>
            <a:r>
              <a:rPr lang="en-US" sz="1400" dirty="0">
                <a:latin typeface="Poppins" panose="00000500000000000000" pitchFamily="2" charset="0"/>
                <a:cs typeface="Poppins" panose="00000500000000000000" pitchFamily="2" charset="0"/>
              </a:rPr>
              <a:t>… let’s see. He wrote 9:30am on his timecard.</a:t>
            </a:r>
          </a:p>
          <a:p>
            <a:endParaRPr lang="en-US" sz="14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My signature below indicates that I have read the statement above and certify that they are correct to the best of my recollection.</a:t>
            </a:r>
          </a:p>
          <a:p>
            <a:endParaRPr lang="en-US" sz="14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 </a:t>
            </a:r>
          </a:p>
          <a:p>
            <a:r>
              <a:rPr lang="en-US" sz="1400" dirty="0">
                <a:latin typeface="Poppins" panose="00000500000000000000" pitchFamily="2" charset="0"/>
                <a:cs typeface="Poppins" panose="00000500000000000000" pitchFamily="2" charset="0"/>
              </a:rPr>
              <a:t>Wilma Witness                                                                                                                           Date</a:t>
            </a:r>
          </a:p>
          <a:p>
            <a:endParaRPr lang="en-US" sz="14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Super Sam AFSS (interviewer)                                                                                                Date                                                                                                                          </a:t>
            </a:r>
          </a:p>
        </p:txBody>
      </p:sp>
      <p:cxnSp>
        <p:nvCxnSpPr>
          <p:cNvPr id="17" name="Straight Connector 16">
            <a:extLst>
              <a:ext uri="{FF2B5EF4-FFF2-40B4-BE49-F238E27FC236}">
                <a16:creationId xmlns:a16="http://schemas.microsoft.com/office/drawing/2014/main" id="{1F1D20E8-5F60-8BBC-AE06-11B5DDB5C277}"/>
              </a:ext>
            </a:extLst>
          </p:cNvPr>
          <p:cNvCxnSpPr/>
          <p:nvPr/>
        </p:nvCxnSpPr>
        <p:spPr>
          <a:xfrm>
            <a:off x="1234440" y="5650992"/>
            <a:ext cx="30266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2AE0A23-A821-B99D-5711-99483642A39B}"/>
              </a:ext>
            </a:extLst>
          </p:cNvPr>
          <p:cNvCxnSpPr/>
          <p:nvPr/>
        </p:nvCxnSpPr>
        <p:spPr>
          <a:xfrm>
            <a:off x="8403336" y="5650992"/>
            <a:ext cx="118872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79E2656-D56F-957F-C7C4-DCC1D51C59FC}"/>
              </a:ext>
            </a:extLst>
          </p:cNvPr>
          <p:cNvSpPr txBox="1"/>
          <p:nvPr/>
        </p:nvSpPr>
        <p:spPr>
          <a:xfrm>
            <a:off x="1152144" y="2642616"/>
            <a:ext cx="8439912" cy="523220"/>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Wilma Witness Interview                                                                            Date: September 4, 2024</a:t>
            </a:r>
          </a:p>
          <a:p>
            <a:r>
              <a:rPr lang="en-US" sz="1400" dirty="0">
                <a:latin typeface="Poppins" panose="00000500000000000000" pitchFamily="2" charset="0"/>
                <a:cs typeface="Poppins" panose="00000500000000000000" pitchFamily="2" charset="0"/>
              </a:rPr>
              <a:t>Interviewed by : Super Sam AFSS                                                             School: ABC Elementary</a:t>
            </a:r>
          </a:p>
        </p:txBody>
      </p:sp>
      <p:cxnSp>
        <p:nvCxnSpPr>
          <p:cNvPr id="9" name="Straight Connector 8">
            <a:extLst>
              <a:ext uri="{FF2B5EF4-FFF2-40B4-BE49-F238E27FC236}">
                <a16:creationId xmlns:a16="http://schemas.microsoft.com/office/drawing/2014/main" id="{3DC8A3A0-BEE1-1D8E-4C9C-59357D92AB05}"/>
              </a:ext>
            </a:extLst>
          </p:cNvPr>
          <p:cNvCxnSpPr/>
          <p:nvPr/>
        </p:nvCxnSpPr>
        <p:spPr>
          <a:xfrm>
            <a:off x="1249680" y="6480048"/>
            <a:ext cx="30266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165694F-9A57-D45E-6984-2D180161941B}"/>
              </a:ext>
            </a:extLst>
          </p:cNvPr>
          <p:cNvCxnSpPr/>
          <p:nvPr/>
        </p:nvCxnSpPr>
        <p:spPr>
          <a:xfrm>
            <a:off x="8409432" y="6480048"/>
            <a:ext cx="11887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5FFC47B-D217-5D67-C92D-9F28680171F6}"/>
              </a:ext>
            </a:extLst>
          </p:cNvPr>
          <p:cNvCxnSpPr/>
          <p:nvPr/>
        </p:nvCxnSpPr>
        <p:spPr>
          <a:xfrm>
            <a:off x="1234440" y="3236976"/>
            <a:ext cx="8357616" cy="0"/>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54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9" name="TextBox 8">
            <a:extLst>
              <a:ext uri="{FF2B5EF4-FFF2-40B4-BE49-F238E27FC236}">
                <a16:creationId xmlns:a16="http://schemas.microsoft.com/office/drawing/2014/main" id="{F6D579F7-BC79-4B37-5A86-8B5880AE60A5}"/>
              </a:ext>
            </a:extLst>
          </p:cNvPr>
          <p:cNvSpPr txBox="1"/>
          <p:nvPr/>
        </p:nvSpPr>
        <p:spPr>
          <a:xfrm>
            <a:off x="2387601" y="3467100"/>
            <a:ext cx="7416800" cy="1200329"/>
          </a:xfrm>
          <a:prstGeom prst="rect">
            <a:avLst/>
          </a:prstGeom>
          <a:noFill/>
        </p:spPr>
        <p:txBody>
          <a:bodyPr wrap="square" rtlCol="0">
            <a:spAutoFit/>
          </a:bodyPr>
          <a:lstStyle/>
          <a:p>
            <a:pPr algn="ctr"/>
            <a:r>
              <a:rPr lang="en-US" sz="2400" dirty="0">
                <a:solidFill>
                  <a:schemeClr val="bg1"/>
                </a:solidFill>
                <a:latin typeface="Poppins" panose="00000500000000000000" pitchFamily="2" charset="0"/>
                <a:cs typeface="Poppins" panose="00000500000000000000" pitchFamily="2" charset="0"/>
              </a:rPr>
              <a:t>To gather and collect facts to resolve an issue in a fair and unbiased manner for both employee and manager</a:t>
            </a:r>
          </a:p>
        </p:txBody>
      </p:sp>
      <p:sp>
        <p:nvSpPr>
          <p:cNvPr id="11" name="Freeform 9">
            <a:extLst>
              <a:ext uri="{FF2B5EF4-FFF2-40B4-BE49-F238E27FC236}">
                <a16:creationId xmlns:a16="http://schemas.microsoft.com/office/drawing/2014/main" id="{C2DABB22-40A4-6154-0414-2EE9D4DA7A7C}"/>
              </a:ext>
            </a:extLst>
          </p:cNvPr>
          <p:cNvSpPr/>
          <p:nvPr/>
        </p:nvSpPr>
        <p:spPr>
          <a:xfrm rot="5400000">
            <a:off x="587076" y="4361533"/>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12" name="TextBox 11">
            <a:extLst>
              <a:ext uri="{FF2B5EF4-FFF2-40B4-BE49-F238E27FC236}">
                <a16:creationId xmlns:a16="http://schemas.microsoft.com/office/drawing/2014/main" id="{98ECAB74-BF68-D00D-9BD2-F34EB2E8677E}"/>
              </a:ext>
            </a:extLst>
          </p:cNvPr>
          <p:cNvSpPr txBox="1"/>
          <p:nvPr/>
        </p:nvSpPr>
        <p:spPr>
          <a:xfrm>
            <a:off x="1131002" y="4418926"/>
            <a:ext cx="3632726"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Purpose of an Investigation</a:t>
            </a:r>
          </a:p>
        </p:txBody>
      </p:sp>
      <p:sp>
        <p:nvSpPr>
          <p:cNvPr id="20" name="TextBox 19">
            <a:extLst>
              <a:ext uri="{FF2B5EF4-FFF2-40B4-BE49-F238E27FC236}">
                <a16:creationId xmlns:a16="http://schemas.microsoft.com/office/drawing/2014/main" id="{724C51A6-AF40-CE34-74B8-63B7321B0ACD}"/>
              </a:ext>
            </a:extLst>
          </p:cNvPr>
          <p:cNvSpPr txBox="1"/>
          <p:nvPr/>
        </p:nvSpPr>
        <p:spPr>
          <a:xfrm>
            <a:off x="1131002" y="5091620"/>
            <a:ext cx="3252814"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What is an Investigation</a:t>
            </a:r>
          </a:p>
        </p:txBody>
      </p:sp>
      <p:sp>
        <p:nvSpPr>
          <p:cNvPr id="21" name="TextBox 20">
            <a:extLst>
              <a:ext uri="{FF2B5EF4-FFF2-40B4-BE49-F238E27FC236}">
                <a16:creationId xmlns:a16="http://schemas.microsoft.com/office/drawing/2014/main" id="{231A6625-A696-860B-DC1E-0A4DCC6C4194}"/>
              </a:ext>
            </a:extLst>
          </p:cNvPr>
          <p:cNvSpPr txBox="1"/>
          <p:nvPr/>
        </p:nvSpPr>
        <p:spPr>
          <a:xfrm>
            <a:off x="1118962" y="5748214"/>
            <a:ext cx="4459875"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When is an Investigation required</a:t>
            </a:r>
          </a:p>
        </p:txBody>
      </p:sp>
      <p:sp>
        <p:nvSpPr>
          <p:cNvPr id="22" name="TextBox 21">
            <a:extLst>
              <a:ext uri="{FF2B5EF4-FFF2-40B4-BE49-F238E27FC236}">
                <a16:creationId xmlns:a16="http://schemas.microsoft.com/office/drawing/2014/main" id="{6FF31FEB-73DB-E731-46AD-42789DAF9B27}"/>
              </a:ext>
            </a:extLst>
          </p:cNvPr>
          <p:cNvSpPr txBox="1"/>
          <p:nvPr/>
        </p:nvSpPr>
        <p:spPr>
          <a:xfrm>
            <a:off x="1123611" y="6333724"/>
            <a:ext cx="2196435"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Who to Contact</a:t>
            </a:r>
          </a:p>
        </p:txBody>
      </p:sp>
      <p:sp>
        <p:nvSpPr>
          <p:cNvPr id="23" name="TextBox 22">
            <a:extLst>
              <a:ext uri="{FF2B5EF4-FFF2-40B4-BE49-F238E27FC236}">
                <a16:creationId xmlns:a16="http://schemas.microsoft.com/office/drawing/2014/main" id="{69F63C23-FCDC-2A19-B3AA-44814963CF1F}"/>
              </a:ext>
            </a:extLst>
          </p:cNvPr>
          <p:cNvSpPr txBox="1"/>
          <p:nvPr/>
        </p:nvSpPr>
        <p:spPr>
          <a:xfrm>
            <a:off x="6620429" y="4418926"/>
            <a:ext cx="2611612"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Investigation Steps</a:t>
            </a:r>
          </a:p>
        </p:txBody>
      </p:sp>
      <p:sp>
        <p:nvSpPr>
          <p:cNvPr id="24" name="TextBox 23">
            <a:extLst>
              <a:ext uri="{FF2B5EF4-FFF2-40B4-BE49-F238E27FC236}">
                <a16:creationId xmlns:a16="http://schemas.microsoft.com/office/drawing/2014/main" id="{F481899E-9A15-B4EF-F3E7-FCC016FA93A2}"/>
              </a:ext>
            </a:extLst>
          </p:cNvPr>
          <p:cNvSpPr txBox="1"/>
          <p:nvPr/>
        </p:nvSpPr>
        <p:spPr>
          <a:xfrm>
            <a:off x="6620429" y="5088704"/>
            <a:ext cx="3397084"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Conducting the Interview</a:t>
            </a:r>
          </a:p>
        </p:txBody>
      </p:sp>
      <p:sp>
        <p:nvSpPr>
          <p:cNvPr id="25" name="TextBox 24">
            <a:extLst>
              <a:ext uri="{FF2B5EF4-FFF2-40B4-BE49-F238E27FC236}">
                <a16:creationId xmlns:a16="http://schemas.microsoft.com/office/drawing/2014/main" id="{2B441CE5-64DF-48B8-3BDD-175F5031E148}"/>
              </a:ext>
            </a:extLst>
          </p:cNvPr>
          <p:cNvSpPr txBox="1"/>
          <p:nvPr/>
        </p:nvSpPr>
        <p:spPr>
          <a:xfrm>
            <a:off x="6620429" y="6356154"/>
            <a:ext cx="2922595"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Investigation Exercise</a:t>
            </a:r>
          </a:p>
        </p:txBody>
      </p:sp>
      <p:sp>
        <p:nvSpPr>
          <p:cNvPr id="26" name="TextBox 25">
            <a:extLst>
              <a:ext uri="{FF2B5EF4-FFF2-40B4-BE49-F238E27FC236}">
                <a16:creationId xmlns:a16="http://schemas.microsoft.com/office/drawing/2014/main" id="{66CCC800-6C9D-1EE3-75FC-015973E0E3D8}"/>
              </a:ext>
            </a:extLst>
          </p:cNvPr>
          <p:cNvSpPr txBox="1"/>
          <p:nvPr/>
        </p:nvSpPr>
        <p:spPr>
          <a:xfrm>
            <a:off x="6620429" y="5670939"/>
            <a:ext cx="5088252"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Types of Witness Interview Statements</a:t>
            </a:r>
          </a:p>
        </p:txBody>
      </p:sp>
      <p:sp>
        <p:nvSpPr>
          <p:cNvPr id="27" name="Freeform 9">
            <a:extLst>
              <a:ext uri="{FF2B5EF4-FFF2-40B4-BE49-F238E27FC236}">
                <a16:creationId xmlns:a16="http://schemas.microsoft.com/office/drawing/2014/main" id="{97410D1B-D663-F687-8874-83C8920D3150}"/>
              </a:ext>
            </a:extLst>
          </p:cNvPr>
          <p:cNvSpPr/>
          <p:nvPr/>
        </p:nvSpPr>
        <p:spPr>
          <a:xfrm rot="5400000">
            <a:off x="580860" y="5027513"/>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28" name="Freeform 9">
            <a:extLst>
              <a:ext uri="{FF2B5EF4-FFF2-40B4-BE49-F238E27FC236}">
                <a16:creationId xmlns:a16="http://schemas.microsoft.com/office/drawing/2014/main" id="{54E04F09-FFF3-52EB-6CE2-4E2B314922A5}"/>
              </a:ext>
            </a:extLst>
          </p:cNvPr>
          <p:cNvSpPr/>
          <p:nvPr/>
        </p:nvSpPr>
        <p:spPr>
          <a:xfrm rot="5400000">
            <a:off x="580860" y="5689144"/>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29" name="Freeform 9">
            <a:extLst>
              <a:ext uri="{FF2B5EF4-FFF2-40B4-BE49-F238E27FC236}">
                <a16:creationId xmlns:a16="http://schemas.microsoft.com/office/drawing/2014/main" id="{A4C57E5D-978F-12A1-22AC-EFC8F51D7796}"/>
              </a:ext>
            </a:extLst>
          </p:cNvPr>
          <p:cNvSpPr/>
          <p:nvPr/>
        </p:nvSpPr>
        <p:spPr>
          <a:xfrm rot="5400000">
            <a:off x="6057676" y="6298761"/>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30" name="Freeform 9">
            <a:extLst>
              <a:ext uri="{FF2B5EF4-FFF2-40B4-BE49-F238E27FC236}">
                <a16:creationId xmlns:a16="http://schemas.microsoft.com/office/drawing/2014/main" id="{7D301B12-137E-E3FF-EC04-CEFAC5780D07}"/>
              </a:ext>
            </a:extLst>
          </p:cNvPr>
          <p:cNvSpPr/>
          <p:nvPr/>
        </p:nvSpPr>
        <p:spPr>
          <a:xfrm rot="5400000">
            <a:off x="6075672" y="5611581"/>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31" name="Freeform 9">
            <a:extLst>
              <a:ext uri="{FF2B5EF4-FFF2-40B4-BE49-F238E27FC236}">
                <a16:creationId xmlns:a16="http://schemas.microsoft.com/office/drawing/2014/main" id="{31A77F48-298C-D625-131B-9C3E6454F46F}"/>
              </a:ext>
            </a:extLst>
          </p:cNvPr>
          <p:cNvSpPr/>
          <p:nvPr/>
        </p:nvSpPr>
        <p:spPr>
          <a:xfrm rot="5400000">
            <a:off x="6075672" y="5027512"/>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32" name="Freeform 9">
            <a:extLst>
              <a:ext uri="{FF2B5EF4-FFF2-40B4-BE49-F238E27FC236}">
                <a16:creationId xmlns:a16="http://schemas.microsoft.com/office/drawing/2014/main" id="{EFD59FA7-D7A5-4730-1069-C509BE061BD7}"/>
              </a:ext>
            </a:extLst>
          </p:cNvPr>
          <p:cNvSpPr/>
          <p:nvPr/>
        </p:nvSpPr>
        <p:spPr>
          <a:xfrm rot="5400000">
            <a:off x="6057677" y="4361533"/>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sp>
        <p:nvSpPr>
          <p:cNvPr id="33" name="Freeform 9">
            <a:extLst>
              <a:ext uri="{FF2B5EF4-FFF2-40B4-BE49-F238E27FC236}">
                <a16:creationId xmlns:a16="http://schemas.microsoft.com/office/drawing/2014/main" id="{9DF6CA4E-60F5-3CF9-AFF1-AA7A755D4A12}"/>
              </a:ext>
            </a:extLst>
          </p:cNvPr>
          <p:cNvSpPr/>
          <p:nvPr/>
        </p:nvSpPr>
        <p:spPr>
          <a:xfrm rot="5400000">
            <a:off x="580859" y="6276331"/>
            <a:ext cx="510937" cy="453341"/>
          </a:xfrm>
          <a:custGeom>
            <a:avLst/>
            <a:gdLst/>
            <a:ahLst/>
            <a:cxnLst/>
            <a:rect l="l" t="t" r="r" b="b"/>
            <a:pathLst>
              <a:path w="510937" h="453341">
                <a:moveTo>
                  <a:pt x="0" y="0"/>
                </a:moveTo>
                <a:lnTo>
                  <a:pt x="510937" y="0"/>
                </a:lnTo>
                <a:lnTo>
                  <a:pt x="510937" y="453341"/>
                </a:lnTo>
                <a:lnTo>
                  <a:pt x="0" y="453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solidFill>
                <a:prstClr val="black"/>
              </a:solidFill>
              <a:latin typeface="Calibri"/>
            </a:endParaRPr>
          </a:p>
        </p:txBody>
      </p:sp>
      <p:pic>
        <p:nvPicPr>
          <p:cNvPr id="34" name="Picture 33">
            <a:extLst>
              <a:ext uri="{FF2B5EF4-FFF2-40B4-BE49-F238E27FC236}">
                <a16:creationId xmlns:a16="http://schemas.microsoft.com/office/drawing/2014/main" id="{0AAA98BE-D261-0189-D7BE-B982263C9E2D}"/>
              </a:ext>
            </a:extLst>
          </p:cNvPr>
          <p:cNvPicPr>
            <a:picLocks noChangeAspect="1"/>
          </p:cNvPicPr>
          <p:nvPr/>
        </p:nvPicPr>
        <p:blipFill>
          <a:blip r:embed="rId4"/>
          <a:srcRect t="7117" b="27549"/>
          <a:stretch/>
        </p:blipFill>
        <p:spPr>
          <a:xfrm>
            <a:off x="-19050" y="-71120"/>
            <a:ext cx="12211050" cy="3545840"/>
          </a:xfrm>
          <a:prstGeom prst="rect">
            <a:avLst/>
          </a:prstGeom>
        </p:spPr>
      </p:pic>
      <p:sp>
        <p:nvSpPr>
          <p:cNvPr id="35" name="TextBox 34">
            <a:extLst>
              <a:ext uri="{FF2B5EF4-FFF2-40B4-BE49-F238E27FC236}">
                <a16:creationId xmlns:a16="http://schemas.microsoft.com/office/drawing/2014/main" id="{02E871D5-B1D8-F623-4120-039022F784F7}"/>
              </a:ext>
            </a:extLst>
          </p:cNvPr>
          <p:cNvSpPr txBox="1"/>
          <p:nvPr/>
        </p:nvSpPr>
        <p:spPr>
          <a:xfrm>
            <a:off x="3211735" y="3639574"/>
            <a:ext cx="5771132" cy="523220"/>
          </a:xfrm>
          <a:prstGeom prst="rect">
            <a:avLst/>
          </a:prstGeom>
          <a:noFill/>
        </p:spPr>
        <p:txBody>
          <a:bodyPr wrap="none" rtlCol="0">
            <a:spAutoFit/>
          </a:bodyPr>
          <a:lstStyle/>
          <a:p>
            <a:r>
              <a:rPr lang="en-US" sz="2800" b="1" dirty="0">
                <a:latin typeface="Poppins" panose="00000500000000000000" pitchFamily="2" charset="0"/>
                <a:cs typeface="Poppins" panose="00000500000000000000" pitchFamily="2" charset="0"/>
              </a:rPr>
              <a:t>What to Expect in this Training</a:t>
            </a:r>
          </a:p>
        </p:txBody>
      </p:sp>
    </p:spTree>
    <p:extLst>
      <p:ext uri="{BB962C8B-B14F-4D97-AF65-F5344CB8AC3E}">
        <p14:creationId xmlns:p14="http://schemas.microsoft.com/office/powerpoint/2010/main" val="29635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1569660"/>
          </a:xfrm>
          <a:prstGeom prst="rect">
            <a:avLst/>
          </a:prstGeom>
          <a:noFill/>
        </p:spPr>
        <p:txBody>
          <a:bodyPr wrap="square" rtlCol="0">
            <a:spAutoFit/>
          </a:bodyPr>
          <a:lstStyle/>
          <a:p>
            <a:r>
              <a:rPr lang="en-US" sz="4800" b="1" dirty="0">
                <a:latin typeface="Arial Black" panose="020B0A04020102020204" pitchFamily="34" charset="0"/>
              </a:rPr>
              <a:t>Creating an </a:t>
            </a:r>
          </a:p>
          <a:p>
            <a:r>
              <a:rPr lang="en-US" sz="4800" b="1" dirty="0">
                <a:latin typeface="Arial Black" panose="020B0A04020102020204" pitchFamily="34" charset="0"/>
              </a:rPr>
              <a:t>Investigative Plan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21" name="TextBox 20">
            <a:extLst>
              <a:ext uri="{FF2B5EF4-FFF2-40B4-BE49-F238E27FC236}">
                <a16:creationId xmlns:a16="http://schemas.microsoft.com/office/drawing/2014/main" id="{518416B2-B20D-C491-6BF0-F2493D86A9A8}"/>
              </a:ext>
            </a:extLst>
          </p:cNvPr>
          <p:cNvSpPr txBox="1"/>
          <p:nvPr/>
        </p:nvSpPr>
        <p:spPr>
          <a:xfrm>
            <a:off x="530352" y="1627632"/>
            <a:ext cx="8530614"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Investigative Plan is an outline to indicate how to investigate an incident with important details needed.</a:t>
            </a:r>
          </a:p>
        </p:txBody>
      </p:sp>
      <p:sp>
        <p:nvSpPr>
          <p:cNvPr id="11" name="TextBox 10">
            <a:extLst>
              <a:ext uri="{FF2B5EF4-FFF2-40B4-BE49-F238E27FC236}">
                <a16:creationId xmlns:a16="http://schemas.microsoft.com/office/drawing/2014/main" id="{6213B46B-7B0E-C8F2-E53E-4ED11DE0630D}"/>
              </a:ext>
            </a:extLst>
          </p:cNvPr>
          <p:cNvSpPr txBox="1"/>
          <p:nvPr/>
        </p:nvSpPr>
        <p:spPr>
          <a:xfrm>
            <a:off x="530352" y="2578608"/>
            <a:ext cx="8993168" cy="3108543"/>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The Outline</a:t>
            </a:r>
            <a:r>
              <a:rPr lang="en-US" sz="2000" dirty="0">
                <a:latin typeface="Poppins" panose="00000500000000000000" pitchFamily="2" charset="0"/>
                <a:cs typeface="Poppins" panose="00000500000000000000" pitchFamily="2" charset="0"/>
              </a:rPr>
              <a:t>:</a:t>
            </a:r>
          </a:p>
          <a:p>
            <a:endParaRPr lang="en-US" sz="2000" dirty="0">
              <a:latin typeface="Poppins" panose="00000500000000000000" pitchFamily="2" charset="0"/>
              <a:cs typeface="Poppins" panose="00000500000000000000" pitchFamily="2" charset="0"/>
            </a:endParaRPr>
          </a:p>
          <a:p>
            <a:pPr marL="914400" lvl="1" indent="-457200">
              <a:buFont typeface="+mj-lt"/>
              <a:buAutoNum type="arabicPeriod"/>
            </a:pPr>
            <a:r>
              <a:rPr lang="en-US" sz="2000" dirty="0">
                <a:latin typeface="Poppins" panose="00000500000000000000" pitchFamily="2" charset="0"/>
                <a:cs typeface="Poppins" panose="00000500000000000000" pitchFamily="2" charset="0"/>
              </a:rPr>
              <a:t>What is my objective?</a:t>
            </a:r>
          </a:p>
          <a:p>
            <a:pPr marL="1257300" lvl="2" indent="-342900">
              <a:buFont typeface="+mj-lt"/>
              <a:buAutoNum type="alphaLcParenR"/>
            </a:pPr>
            <a:r>
              <a:rPr lang="en-US" sz="1400" dirty="0">
                <a:latin typeface="Poppins" panose="00000500000000000000" pitchFamily="2" charset="0"/>
                <a:cs typeface="Poppins" panose="00000500000000000000" pitchFamily="2" charset="0"/>
              </a:rPr>
              <a:t>What are you ultimately attempting to answer?</a:t>
            </a:r>
          </a:p>
          <a:p>
            <a:pPr marL="1257300" lvl="2" indent="-342900">
              <a:buFont typeface="+mj-lt"/>
              <a:buAutoNum type="alphaLcParenR"/>
            </a:pPr>
            <a:r>
              <a:rPr lang="en-US" sz="1400" dirty="0">
                <a:latin typeface="Poppins" panose="00000500000000000000" pitchFamily="2" charset="0"/>
                <a:cs typeface="Poppins" panose="00000500000000000000" pitchFamily="2" charset="0"/>
              </a:rPr>
              <a:t>Do I need to include upper management, administration, and HR?</a:t>
            </a:r>
          </a:p>
          <a:p>
            <a:pPr marL="914400" lvl="1" indent="-457200">
              <a:buFont typeface="+mj-lt"/>
              <a:buAutoNum type="arabicPeriod"/>
            </a:pPr>
            <a:r>
              <a:rPr lang="en-US" sz="2000" dirty="0">
                <a:latin typeface="Poppins" panose="00000500000000000000" pitchFamily="2" charset="0"/>
                <a:cs typeface="Poppins" panose="00000500000000000000" pitchFamily="2" charset="0"/>
              </a:rPr>
              <a:t>What do I know/need to now?</a:t>
            </a:r>
          </a:p>
          <a:p>
            <a:pPr marL="914400" lvl="1" indent="-457200">
              <a:buFont typeface="+mj-lt"/>
              <a:buAutoNum type="arabicPeriod"/>
            </a:pPr>
            <a:r>
              <a:rPr lang="en-US" sz="2000" dirty="0">
                <a:latin typeface="Poppins" panose="00000500000000000000" pitchFamily="2" charset="0"/>
                <a:cs typeface="Poppins" panose="00000500000000000000" pitchFamily="2" charset="0"/>
              </a:rPr>
              <a:t>What follow-up questions or clarifying questions should I ask?</a:t>
            </a:r>
          </a:p>
          <a:p>
            <a:pPr marL="914400" lvl="1" indent="-457200">
              <a:buFont typeface="+mj-lt"/>
              <a:buAutoNum type="arabicPeriod"/>
            </a:pPr>
            <a:r>
              <a:rPr lang="en-US" sz="2000" dirty="0">
                <a:latin typeface="Poppins" panose="00000500000000000000" pitchFamily="2" charset="0"/>
                <a:cs typeface="Poppins" panose="00000500000000000000" pitchFamily="2" charset="0"/>
              </a:rPr>
              <a:t>Whom do I need to talk to?</a:t>
            </a:r>
          </a:p>
          <a:p>
            <a:pPr marL="1371600" lvl="2" indent="-457200">
              <a:buFont typeface="+mj-lt"/>
              <a:buAutoNum type="alphaLcParenR"/>
            </a:pPr>
            <a:r>
              <a:rPr lang="en-US" sz="1400" dirty="0">
                <a:latin typeface="Poppins" panose="00000500000000000000" pitchFamily="2" charset="0"/>
                <a:cs typeface="Poppins" panose="00000500000000000000" pitchFamily="2" charset="0"/>
              </a:rPr>
              <a:t>Witness(es)</a:t>
            </a:r>
          </a:p>
          <a:p>
            <a:pPr marL="1371600" lvl="2" indent="-457200">
              <a:buFont typeface="+mj-lt"/>
              <a:buAutoNum type="alphaLcParenR"/>
            </a:pPr>
            <a:r>
              <a:rPr lang="en-US" sz="1400" dirty="0">
                <a:latin typeface="Poppins" panose="00000500000000000000" pitchFamily="2" charset="0"/>
                <a:cs typeface="Poppins" panose="00000500000000000000" pitchFamily="2" charset="0"/>
              </a:rPr>
              <a:t>Victim(s)</a:t>
            </a:r>
          </a:p>
          <a:p>
            <a:pPr marL="914400" lvl="1" indent="-457200">
              <a:buFont typeface="+mj-lt"/>
              <a:buAutoNum type="arabicPeriod"/>
            </a:pPr>
            <a:r>
              <a:rPr lang="en-US" sz="2000" dirty="0">
                <a:latin typeface="Poppins" panose="00000500000000000000" pitchFamily="2" charset="0"/>
                <a:cs typeface="Poppins" panose="00000500000000000000" pitchFamily="2" charset="0"/>
              </a:rPr>
              <a:t>What supporting information do I need?</a:t>
            </a:r>
          </a:p>
        </p:txBody>
      </p:sp>
    </p:spTree>
    <p:extLst>
      <p:ext uri="{BB962C8B-B14F-4D97-AF65-F5344CB8AC3E}">
        <p14:creationId xmlns:p14="http://schemas.microsoft.com/office/powerpoint/2010/main" val="253959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9855462" cy="830997"/>
          </a:xfrm>
          <a:prstGeom prst="rect">
            <a:avLst/>
          </a:prstGeom>
          <a:noFill/>
        </p:spPr>
        <p:txBody>
          <a:bodyPr wrap="square" rtlCol="0">
            <a:spAutoFit/>
          </a:bodyPr>
          <a:lstStyle/>
          <a:p>
            <a:r>
              <a:rPr lang="en-US" sz="4800" b="1" dirty="0">
                <a:latin typeface="Arial Black" panose="020B0A04020102020204" pitchFamily="34" charset="0"/>
              </a:rPr>
              <a:t>Witness Testimony Exercise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5"/>
          <a:stretch>
            <a:fillRect/>
          </a:stretch>
        </p:blipFill>
        <p:spPr>
          <a:xfrm>
            <a:off x="-2575763" y="4761440"/>
            <a:ext cx="4688230" cy="4688230"/>
          </a:xfrm>
          <a:prstGeom prst="rect">
            <a:avLst/>
          </a:prstGeom>
        </p:spPr>
      </p:pic>
      <p:grpSp>
        <p:nvGrpSpPr>
          <p:cNvPr id="20" name="Group 19">
            <a:extLst>
              <a:ext uri="{FF2B5EF4-FFF2-40B4-BE49-F238E27FC236}">
                <a16:creationId xmlns:a16="http://schemas.microsoft.com/office/drawing/2014/main" id="{409A6DA0-500A-D996-0E60-1B5457DD5380}"/>
              </a:ext>
            </a:extLst>
          </p:cNvPr>
          <p:cNvGrpSpPr/>
          <p:nvPr/>
        </p:nvGrpSpPr>
        <p:grpSpPr>
          <a:xfrm>
            <a:off x="2375650" y="1059124"/>
            <a:ext cx="7408820" cy="5336779"/>
            <a:chOff x="6356753" y="3776472"/>
            <a:chExt cx="3557957" cy="2668468"/>
          </a:xfrm>
        </p:grpSpPr>
        <p:pic>
          <p:nvPicPr>
            <p:cNvPr id="16" name="Picture 15">
              <a:extLst>
                <a:ext uri="{FF2B5EF4-FFF2-40B4-BE49-F238E27FC236}">
                  <a16:creationId xmlns:a16="http://schemas.microsoft.com/office/drawing/2014/main" id="{7165DC09-DC1B-FD32-1394-7403BF941191}"/>
                </a:ext>
              </a:extLst>
            </p:cNvPr>
            <p:cNvPicPr>
              <a:picLocks noChangeAspect="1"/>
            </p:cNvPicPr>
            <p:nvPr/>
          </p:nvPicPr>
          <p:blipFill>
            <a:blip r:embed="rId6"/>
            <a:stretch>
              <a:fillRect/>
            </a:stretch>
          </p:blipFill>
          <p:spPr>
            <a:xfrm>
              <a:off x="6356753" y="3776472"/>
              <a:ext cx="3557957" cy="2668468"/>
            </a:xfrm>
            <a:prstGeom prst="rect">
              <a:avLst/>
            </a:prstGeom>
          </p:spPr>
        </p:pic>
        <p:pic>
          <p:nvPicPr>
            <p:cNvPr id="5124" name="Picture 4" descr="Homer Simpson Workout GIFs | Tenor">
              <a:extLst>
                <a:ext uri="{FF2B5EF4-FFF2-40B4-BE49-F238E27FC236}">
                  <a16:creationId xmlns:a16="http://schemas.microsoft.com/office/drawing/2014/main" id="{0B94E356-806D-1458-925C-0416F6546C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26" r="8388" b="4476"/>
            <a:stretch/>
          </p:blipFill>
          <p:spPr bwMode="auto">
            <a:xfrm>
              <a:off x="7333488" y="4114799"/>
              <a:ext cx="1554480" cy="165192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Let's get physical">
            <a:hlinkClick r:id="" action="ppaction://media"/>
            <a:extLst>
              <a:ext uri="{FF2B5EF4-FFF2-40B4-BE49-F238E27FC236}">
                <a16:creationId xmlns:a16="http://schemas.microsoft.com/office/drawing/2014/main" id="{84E19EF5-4D14-B603-B3E6-3B0797F127D6}"/>
              </a:ext>
            </a:extLst>
          </p:cNvPr>
          <p:cNvPicPr>
            <a:picLocks noChangeAspect="1"/>
          </p:cNvPicPr>
          <p:nvPr>
            <a:audioFile r:link="rId2"/>
            <p:extLst>
              <p:ext uri="{DAA4B4D4-6D71-4841-9C94-3DE7FCFB9230}">
                <p14:media xmlns:p14="http://schemas.microsoft.com/office/powerpoint/2010/main" r:embed="rId1">
                  <p14:fade in="500" out="1250"/>
                </p14:media>
              </p:ext>
            </p:extLst>
          </p:nvPr>
        </p:nvPicPr>
        <p:blipFill>
          <a:blip r:embed="rId8"/>
          <a:stretch>
            <a:fillRect/>
          </a:stretch>
        </p:blipFill>
        <p:spPr>
          <a:xfrm>
            <a:off x="13052425" y="4265"/>
            <a:ext cx="487363" cy="487363"/>
          </a:xfrm>
          <a:prstGeom prst="rect">
            <a:avLst/>
          </a:prstGeom>
        </p:spPr>
      </p:pic>
    </p:spTree>
    <p:extLst>
      <p:ext uri="{BB962C8B-B14F-4D97-AF65-F5344CB8AC3E}">
        <p14:creationId xmlns:p14="http://schemas.microsoft.com/office/powerpoint/2010/main" val="6436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9855462" cy="830997"/>
          </a:xfrm>
          <a:prstGeom prst="rect">
            <a:avLst/>
          </a:prstGeom>
          <a:noFill/>
        </p:spPr>
        <p:txBody>
          <a:bodyPr wrap="square" rtlCol="0">
            <a:spAutoFit/>
          </a:bodyPr>
          <a:lstStyle/>
          <a:p>
            <a:r>
              <a:rPr lang="en-US" sz="4800" b="1" dirty="0">
                <a:latin typeface="Arial Black" panose="020B0A04020102020204" pitchFamily="34" charset="0"/>
              </a:rPr>
              <a:t>Witness Testimony Exercise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sp>
        <p:nvSpPr>
          <p:cNvPr id="22" name="TextBox 21">
            <a:extLst>
              <a:ext uri="{FF2B5EF4-FFF2-40B4-BE49-F238E27FC236}">
                <a16:creationId xmlns:a16="http://schemas.microsoft.com/office/drawing/2014/main" id="{0E516B03-7B77-5180-EB58-A6392496E2AE}"/>
              </a:ext>
            </a:extLst>
          </p:cNvPr>
          <p:cNvSpPr txBox="1"/>
          <p:nvPr/>
        </p:nvSpPr>
        <p:spPr>
          <a:xfrm>
            <a:off x="521208" y="923544"/>
            <a:ext cx="9244584" cy="3600986"/>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In this exercise you will complete a witness statement. After the allotted time, you will present your witness to the group.</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Understand , there is </a:t>
            </a:r>
            <a:r>
              <a:rPr lang="en-US" sz="2000" b="1" dirty="0">
                <a:latin typeface="Poppins" panose="00000500000000000000" pitchFamily="2" charset="0"/>
                <a:cs typeface="Poppins" panose="00000500000000000000" pitchFamily="2" charset="0"/>
              </a:rPr>
              <a:t>no right </a:t>
            </a:r>
            <a:r>
              <a:rPr lang="en-US" sz="2000" dirty="0">
                <a:latin typeface="Poppins" panose="00000500000000000000" pitchFamily="2" charset="0"/>
                <a:cs typeface="Poppins" panose="00000500000000000000" pitchFamily="2" charset="0"/>
              </a:rPr>
              <a:t>or </a:t>
            </a:r>
            <a:r>
              <a:rPr lang="en-US" sz="2000" b="1" dirty="0">
                <a:latin typeface="Poppins" panose="00000500000000000000" pitchFamily="2" charset="0"/>
                <a:cs typeface="Poppins" panose="00000500000000000000" pitchFamily="2" charset="0"/>
              </a:rPr>
              <a:t>wrong answers</a:t>
            </a:r>
            <a:r>
              <a:rPr lang="en-US" sz="2000" dirty="0">
                <a:latin typeface="Poppins" panose="00000500000000000000" pitchFamily="2" charset="0"/>
                <a:cs typeface="Poppins" panose="00000500000000000000" pitchFamily="2" charset="0"/>
              </a:rPr>
              <a:t>.</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This is your opportunity to learn how to properly complete a witness statement.</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Remember, when you write your statement, include </a:t>
            </a:r>
            <a:r>
              <a:rPr lang="en-US" sz="2000" b="1" dirty="0">
                <a:latin typeface="Poppins" panose="00000500000000000000" pitchFamily="2" charset="0"/>
                <a:cs typeface="Poppins" panose="00000500000000000000" pitchFamily="2" charset="0"/>
              </a:rPr>
              <a:t>who</a:t>
            </a:r>
            <a:r>
              <a:rPr lang="en-US" sz="2000" dirty="0">
                <a:latin typeface="Poppins" panose="00000500000000000000" pitchFamily="2" charset="0"/>
                <a:cs typeface="Poppins" panose="00000500000000000000" pitchFamily="2" charset="0"/>
              </a:rPr>
              <a:t> did or said action(s), </a:t>
            </a:r>
            <a:r>
              <a:rPr lang="en-US" sz="2000" b="1" dirty="0">
                <a:latin typeface="Poppins" panose="00000500000000000000" pitchFamily="2" charset="0"/>
                <a:cs typeface="Poppins" panose="00000500000000000000" pitchFamily="2" charset="0"/>
              </a:rPr>
              <a:t>what</a:t>
            </a:r>
            <a:r>
              <a:rPr lang="en-US" sz="2000" dirty="0">
                <a:latin typeface="Poppins" panose="00000500000000000000" pitchFamily="2" charset="0"/>
                <a:cs typeface="Poppins" panose="00000500000000000000" pitchFamily="2" charset="0"/>
              </a:rPr>
              <a:t> was done/not done, where the incident took place, </a:t>
            </a:r>
            <a:r>
              <a:rPr lang="en-US" sz="2000" b="1" dirty="0">
                <a:latin typeface="Poppins" panose="00000500000000000000" pitchFamily="2" charset="0"/>
                <a:cs typeface="Poppins" panose="00000500000000000000" pitchFamily="2" charset="0"/>
              </a:rPr>
              <a:t>when</a:t>
            </a:r>
            <a:r>
              <a:rPr lang="en-US" sz="2000" dirty="0">
                <a:latin typeface="Poppins" panose="00000500000000000000" pitchFamily="2" charset="0"/>
                <a:cs typeface="Poppins" panose="00000500000000000000" pitchFamily="2" charset="0"/>
              </a:rPr>
              <a:t> did it occur, </a:t>
            </a:r>
            <a:r>
              <a:rPr lang="en-US" sz="2000" b="1" dirty="0">
                <a:latin typeface="Poppins" panose="00000500000000000000" pitchFamily="2" charset="0"/>
                <a:cs typeface="Poppins" panose="00000500000000000000" pitchFamily="2" charset="0"/>
              </a:rPr>
              <a:t>how</a:t>
            </a:r>
            <a:r>
              <a:rPr lang="en-US" sz="2000" dirty="0">
                <a:latin typeface="Poppins" panose="00000500000000000000" pitchFamily="2" charset="0"/>
                <a:cs typeface="Poppins" panose="00000500000000000000" pitchFamily="2" charset="0"/>
              </a:rPr>
              <a:t> did it occur, and </a:t>
            </a:r>
            <a:r>
              <a:rPr lang="en-US" sz="2000" b="1" dirty="0">
                <a:latin typeface="Poppins" panose="00000500000000000000" pitchFamily="2" charset="0"/>
                <a:cs typeface="Poppins" panose="00000500000000000000" pitchFamily="2" charset="0"/>
              </a:rPr>
              <a:t>why</a:t>
            </a:r>
            <a:r>
              <a:rPr lang="en-US" sz="2000" dirty="0">
                <a:latin typeface="Poppins" panose="00000500000000000000" pitchFamily="2" charset="0"/>
                <a:cs typeface="Poppins" panose="00000500000000000000" pitchFamily="2" charset="0"/>
              </a:rPr>
              <a:t> it occurred (if applicable).</a:t>
            </a:r>
          </a:p>
        </p:txBody>
      </p:sp>
    </p:spTree>
    <p:extLst>
      <p:ext uri="{BB962C8B-B14F-4D97-AF65-F5344CB8AC3E}">
        <p14:creationId xmlns:p14="http://schemas.microsoft.com/office/powerpoint/2010/main" val="2180832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9855462" cy="830997"/>
          </a:xfrm>
          <a:prstGeom prst="rect">
            <a:avLst/>
          </a:prstGeom>
          <a:noFill/>
        </p:spPr>
        <p:txBody>
          <a:bodyPr wrap="square" rtlCol="0">
            <a:spAutoFit/>
          </a:bodyPr>
          <a:lstStyle/>
          <a:p>
            <a:r>
              <a:rPr lang="en-US" sz="4800" b="1" dirty="0">
                <a:latin typeface="Arial Black" panose="020B0A04020102020204" pitchFamily="34" charset="0"/>
              </a:rPr>
              <a:t>Witness Testimony Exercise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sp>
        <p:nvSpPr>
          <p:cNvPr id="22" name="TextBox 21">
            <a:extLst>
              <a:ext uri="{FF2B5EF4-FFF2-40B4-BE49-F238E27FC236}">
                <a16:creationId xmlns:a16="http://schemas.microsoft.com/office/drawing/2014/main" id="{0E516B03-7B77-5180-EB58-A6392496E2AE}"/>
              </a:ext>
            </a:extLst>
          </p:cNvPr>
          <p:cNvSpPr txBox="1"/>
          <p:nvPr/>
        </p:nvSpPr>
        <p:spPr>
          <a:xfrm>
            <a:off x="521208" y="923544"/>
            <a:ext cx="9244584" cy="2123658"/>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Be creative as this is your statement. You can choose from any of the characters within the narrative story or create your own. </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Just remember: </a:t>
            </a:r>
          </a:p>
          <a:p>
            <a:endParaRPr lang="en-US" sz="2000" dirty="0">
              <a:latin typeface="Poppins" panose="00000500000000000000" pitchFamily="2" charset="0"/>
              <a:cs typeface="Poppins" panose="00000500000000000000" pitchFamily="2" charset="0"/>
            </a:endParaRPr>
          </a:p>
        </p:txBody>
      </p:sp>
      <p:graphicFrame>
        <p:nvGraphicFramePr>
          <p:cNvPr id="9" name="Table 8">
            <a:extLst>
              <a:ext uri="{FF2B5EF4-FFF2-40B4-BE49-F238E27FC236}">
                <a16:creationId xmlns:a16="http://schemas.microsoft.com/office/drawing/2014/main" id="{70C258AB-B2D0-B6FB-A9EA-B5B58DE0384E}"/>
              </a:ext>
            </a:extLst>
          </p:cNvPr>
          <p:cNvGraphicFramePr>
            <a:graphicFrameLocks noGrp="1"/>
          </p:cNvGraphicFramePr>
          <p:nvPr>
            <p:extLst>
              <p:ext uri="{D42A27DB-BD31-4B8C-83A1-F6EECF244321}">
                <p14:modId xmlns:p14="http://schemas.microsoft.com/office/powerpoint/2010/main" val="2561935078"/>
              </p:ext>
            </p:extLst>
          </p:nvPr>
        </p:nvGraphicFramePr>
        <p:xfrm>
          <a:off x="2976286" y="2667749"/>
          <a:ext cx="6226143" cy="3311712"/>
        </p:xfrm>
        <a:graphic>
          <a:graphicData uri="http://schemas.openxmlformats.org/drawingml/2006/table">
            <a:tbl>
              <a:tblPr bandRow="1">
                <a:tableStyleId>{5C22544A-7EE6-4342-B048-85BDC9FD1C3A}</a:tableStyleId>
              </a:tblPr>
              <a:tblGrid>
                <a:gridCol w="1970558">
                  <a:extLst>
                    <a:ext uri="{9D8B030D-6E8A-4147-A177-3AD203B41FA5}">
                      <a16:colId xmlns:a16="http://schemas.microsoft.com/office/drawing/2014/main" val="653938058"/>
                    </a:ext>
                  </a:extLst>
                </a:gridCol>
                <a:gridCol w="4255585">
                  <a:extLst>
                    <a:ext uri="{9D8B030D-6E8A-4147-A177-3AD203B41FA5}">
                      <a16:colId xmlns:a16="http://schemas.microsoft.com/office/drawing/2014/main" val="1665050287"/>
                    </a:ext>
                  </a:extLst>
                </a:gridCol>
              </a:tblGrid>
              <a:tr h="551952">
                <a:tc>
                  <a:txBody>
                    <a:bodyPr/>
                    <a:lstStyle/>
                    <a:p>
                      <a:pPr algn="ctr"/>
                      <a:r>
                        <a:rPr lang="en-US" sz="2800" dirty="0">
                          <a:solidFill>
                            <a:schemeClr val="bg1"/>
                          </a:solidFill>
                          <a:latin typeface="Poppins" panose="00000500000000000000" pitchFamily="2" charset="0"/>
                          <a:cs typeface="Poppins" panose="00000500000000000000" pitchFamily="2" charset="0"/>
                        </a:rPr>
                        <a:t>WHO</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 to?</a:t>
                      </a:r>
                    </a:p>
                  </a:txBody>
                  <a:tcPr>
                    <a:solidFill>
                      <a:schemeClr val="accent1">
                        <a:lumMod val="60000"/>
                        <a:lumOff val="40000"/>
                      </a:schemeClr>
                    </a:solidFill>
                  </a:tcPr>
                </a:tc>
                <a:extLst>
                  <a:ext uri="{0D108BD9-81ED-4DB2-BD59-A6C34878D82A}">
                    <a16:rowId xmlns:a16="http://schemas.microsoft.com/office/drawing/2014/main" val="3919984773"/>
                  </a:ext>
                </a:extLst>
              </a:tr>
              <a:tr h="551952">
                <a:tc>
                  <a:txBody>
                    <a:bodyPr/>
                    <a:lstStyle/>
                    <a:p>
                      <a:pPr algn="ctr"/>
                      <a:r>
                        <a:rPr lang="en-US" sz="2800" dirty="0">
                          <a:solidFill>
                            <a:schemeClr val="bg1"/>
                          </a:solidFill>
                          <a:latin typeface="Poppins" panose="00000500000000000000" pitchFamily="2" charset="0"/>
                          <a:cs typeface="Poppins" panose="00000500000000000000" pitchFamily="2" charset="0"/>
                        </a:rPr>
                        <a:t>WHAT</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a:t>
                      </a:r>
                    </a:p>
                  </a:txBody>
                  <a:tcPr>
                    <a:solidFill>
                      <a:schemeClr val="accent1">
                        <a:lumMod val="60000"/>
                        <a:lumOff val="40000"/>
                      </a:schemeClr>
                    </a:solidFill>
                  </a:tcPr>
                </a:tc>
                <a:extLst>
                  <a:ext uri="{0D108BD9-81ED-4DB2-BD59-A6C34878D82A}">
                    <a16:rowId xmlns:a16="http://schemas.microsoft.com/office/drawing/2014/main" val="1722449103"/>
                  </a:ext>
                </a:extLst>
              </a:tr>
              <a:tr h="551952">
                <a:tc>
                  <a:txBody>
                    <a:bodyPr/>
                    <a:lstStyle/>
                    <a:p>
                      <a:pPr algn="ctr"/>
                      <a:r>
                        <a:rPr lang="en-US" sz="2800" dirty="0">
                          <a:solidFill>
                            <a:schemeClr val="bg1"/>
                          </a:solidFill>
                          <a:latin typeface="Poppins" panose="00000500000000000000" pitchFamily="2" charset="0"/>
                          <a:cs typeface="Poppins" panose="00000500000000000000" pitchFamily="2" charset="0"/>
                        </a:rPr>
                        <a:t>WHERE</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a:t>
                      </a:r>
                    </a:p>
                  </a:txBody>
                  <a:tcPr>
                    <a:solidFill>
                      <a:schemeClr val="accent1">
                        <a:lumMod val="60000"/>
                        <a:lumOff val="40000"/>
                      </a:schemeClr>
                    </a:solidFill>
                  </a:tcPr>
                </a:tc>
                <a:extLst>
                  <a:ext uri="{0D108BD9-81ED-4DB2-BD59-A6C34878D82A}">
                    <a16:rowId xmlns:a16="http://schemas.microsoft.com/office/drawing/2014/main" val="3540277198"/>
                  </a:ext>
                </a:extLst>
              </a:tr>
              <a:tr h="551952">
                <a:tc>
                  <a:txBody>
                    <a:bodyPr/>
                    <a:lstStyle/>
                    <a:p>
                      <a:pPr algn="ctr"/>
                      <a:r>
                        <a:rPr lang="en-US" sz="2800" dirty="0">
                          <a:solidFill>
                            <a:schemeClr val="bg1"/>
                          </a:solidFill>
                          <a:latin typeface="Poppins" panose="00000500000000000000" pitchFamily="2" charset="0"/>
                          <a:cs typeface="Poppins" panose="00000500000000000000" pitchFamily="2" charset="0"/>
                        </a:rPr>
                        <a:t>WHEN</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a:t>
                      </a:r>
                    </a:p>
                  </a:txBody>
                  <a:tcPr>
                    <a:solidFill>
                      <a:schemeClr val="accent1">
                        <a:lumMod val="60000"/>
                        <a:lumOff val="40000"/>
                      </a:schemeClr>
                    </a:solidFill>
                  </a:tcPr>
                </a:tc>
                <a:extLst>
                  <a:ext uri="{0D108BD9-81ED-4DB2-BD59-A6C34878D82A}">
                    <a16:rowId xmlns:a16="http://schemas.microsoft.com/office/drawing/2014/main" val="3605884619"/>
                  </a:ext>
                </a:extLst>
              </a:tr>
              <a:tr h="551952">
                <a:tc>
                  <a:txBody>
                    <a:bodyPr/>
                    <a:lstStyle/>
                    <a:p>
                      <a:pPr algn="ctr"/>
                      <a:r>
                        <a:rPr lang="en-US" sz="2800" dirty="0">
                          <a:solidFill>
                            <a:schemeClr val="bg1"/>
                          </a:solidFill>
                          <a:latin typeface="Poppins" panose="00000500000000000000" pitchFamily="2" charset="0"/>
                          <a:cs typeface="Poppins" panose="00000500000000000000" pitchFamily="2" charset="0"/>
                        </a:rPr>
                        <a:t>HOW</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a:t>
                      </a:r>
                    </a:p>
                  </a:txBody>
                  <a:tcPr>
                    <a:solidFill>
                      <a:schemeClr val="accent1">
                        <a:lumMod val="60000"/>
                        <a:lumOff val="40000"/>
                      </a:schemeClr>
                    </a:solidFill>
                  </a:tcPr>
                </a:tc>
                <a:extLst>
                  <a:ext uri="{0D108BD9-81ED-4DB2-BD59-A6C34878D82A}">
                    <a16:rowId xmlns:a16="http://schemas.microsoft.com/office/drawing/2014/main" val="3087727794"/>
                  </a:ext>
                </a:extLst>
              </a:tr>
              <a:tr h="551952">
                <a:tc>
                  <a:txBody>
                    <a:bodyPr/>
                    <a:lstStyle/>
                    <a:p>
                      <a:pPr algn="ctr"/>
                      <a:r>
                        <a:rPr lang="en-US" sz="2800" dirty="0">
                          <a:solidFill>
                            <a:schemeClr val="bg1"/>
                          </a:solidFill>
                          <a:latin typeface="Poppins" panose="00000500000000000000" pitchFamily="2" charset="0"/>
                          <a:cs typeface="Poppins" panose="00000500000000000000" pitchFamily="2" charset="0"/>
                        </a:rPr>
                        <a:t>WHY</a:t>
                      </a:r>
                    </a:p>
                  </a:txBody>
                  <a:tcPr>
                    <a:solidFill>
                      <a:schemeClr val="accent1">
                        <a:lumMod val="60000"/>
                        <a:lumOff val="40000"/>
                      </a:schemeClr>
                    </a:solidFill>
                  </a:tcPr>
                </a:tc>
                <a:tc>
                  <a:txBody>
                    <a:bodyPr/>
                    <a:lstStyle/>
                    <a:p>
                      <a:r>
                        <a:rPr lang="en-US" sz="2800" dirty="0">
                          <a:solidFill>
                            <a:schemeClr val="bg1"/>
                          </a:solidFill>
                          <a:latin typeface="Poppins" panose="00000500000000000000" pitchFamily="2" charset="0"/>
                          <a:cs typeface="Poppins" panose="00000500000000000000" pitchFamily="2" charset="0"/>
                        </a:rPr>
                        <a:t>did it happen?</a:t>
                      </a:r>
                    </a:p>
                  </a:txBody>
                  <a:tcPr>
                    <a:solidFill>
                      <a:schemeClr val="accent1">
                        <a:lumMod val="60000"/>
                        <a:lumOff val="40000"/>
                      </a:schemeClr>
                    </a:solidFill>
                  </a:tcPr>
                </a:tc>
                <a:extLst>
                  <a:ext uri="{0D108BD9-81ED-4DB2-BD59-A6C34878D82A}">
                    <a16:rowId xmlns:a16="http://schemas.microsoft.com/office/drawing/2014/main" val="3452430814"/>
                  </a:ext>
                </a:extLst>
              </a:tr>
            </a:tbl>
          </a:graphicData>
        </a:graphic>
      </p:graphicFrame>
    </p:spTree>
    <p:extLst>
      <p:ext uri="{BB962C8B-B14F-4D97-AF65-F5344CB8AC3E}">
        <p14:creationId xmlns:p14="http://schemas.microsoft.com/office/powerpoint/2010/main" val="922329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9855462" cy="830997"/>
          </a:xfrm>
          <a:prstGeom prst="rect">
            <a:avLst/>
          </a:prstGeom>
          <a:noFill/>
        </p:spPr>
        <p:txBody>
          <a:bodyPr wrap="square" rtlCol="0">
            <a:spAutoFit/>
          </a:bodyPr>
          <a:lstStyle/>
          <a:p>
            <a:r>
              <a:rPr lang="en-US" sz="4800" b="1" dirty="0">
                <a:latin typeface="Arial Black" panose="020B0A04020102020204" pitchFamily="34" charset="0"/>
              </a:rPr>
              <a:t>Witness Testimony Exercise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sp>
        <p:nvSpPr>
          <p:cNvPr id="22" name="TextBox 21">
            <a:extLst>
              <a:ext uri="{FF2B5EF4-FFF2-40B4-BE49-F238E27FC236}">
                <a16:creationId xmlns:a16="http://schemas.microsoft.com/office/drawing/2014/main" id="{0E516B03-7B77-5180-EB58-A6392496E2AE}"/>
              </a:ext>
            </a:extLst>
          </p:cNvPr>
          <p:cNvSpPr txBox="1"/>
          <p:nvPr/>
        </p:nvSpPr>
        <p:spPr>
          <a:xfrm>
            <a:off x="521208" y="923544"/>
            <a:ext cx="1666180" cy="461665"/>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Scenario: </a:t>
            </a:r>
          </a:p>
        </p:txBody>
      </p:sp>
      <p:sp>
        <p:nvSpPr>
          <p:cNvPr id="9" name="TextBox 8">
            <a:extLst>
              <a:ext uri="{FF2B5EF4-FFF2-40B4-BE49-F238E27FC236}">
                <a16:creationId xmlns:a16="http://schemas.microsoft.com/office/drawing/2014/main" id="{38908A5F-8EE6-4C1A-4E9E-4BE2D3E50081}"/>
              </a:ext>
            </a:extLst>
          </p:cNvPr>
          <p:cNvSpPr txBox="1"/>
          <p:nvPr/>
        </p:nvSpPr>
        <p:spPr>
          <a:xfrm>
            <a:off x="530352" y="1527048"/>
            <a:ext cx="8996958" cy="5078313"/>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Tattling Dean comes to you on September 4, 2024, says he thinks Senior Ron Upright is taking food home. He says Ron takes food from the storeroom and falsifies the invoices and checklists to cover up the thefts. Ron checks in deliveries.</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Tattling says he passed by Ron’s car three times in the past month and saw boxes of what looked like cafeteria order food sitting on the back seat: cans of corn, cans of green beans, and a box of brown sugar. Tattling says the boxes were not open so he could see inside, but he could read what was written on the boxes. At first, he thought Ron was taking home empty boxes until last Wednesday after the delivery. That day he saw Ron pick up a heavy box, put it in the back seat of his car and drove off.</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Tattling said he has not mentioned his suspicions to anyone else but last week while you were at training Marsha Moody was mad at Ron and called him a “thief” during an argument. Ron told her she had better not say that again unless she could prove it, or he would sue her for slander. Marsha turned and walked away. </a:t>
            </a:r>
          </a:p>
        </p:txBody>
      </p:sp>
    </p:spTree>
    <p:extLst>
      <p:ext uri="{BB962C8B-B14F-4D97-AF65-F5344CB8AC3E}">
        <p14:creationId xmlns:p14="http://schemas.microsoft.com/office/powerpoint/2010/main" val="1158138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9855462" cy="830997"/>
          </a:xfrm>
          <a:prstGeom prst="rect">
            <a:avLst/>
          </a:prstGeom>
          <a:noFill/>
        </p:spPr>
        <p:txBody>
          <a:bodyPr wrap="square" rtlCol="0">
            <a:spAutoFit/>
          </a:bodyPr>
          <a:lstStyle/>
          <a:p>
            <a:r>
              <a:rPr lang="en-US" sz="4800" b="1" dirty="0">
                <a:latin typeface="Arial Black" panose="020B0A04020102020204" pitchFamily="34" charset="0"/>
              </a:rPr>
              <a:t>Witness Testimony Exercise </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4"/>
          <a:stretch>
            <a:fillRect/>
          </a:stretch>
        </p:blipFill>
        <p:spPr>
          <a:xfrm>
            <a:off x="-2575763" y="4761440"/>
            <a:ext cx="4688230" cy="4688230"/>
          </a:xfrm>
          <a:prstGeom prst="rect">
            <a:avLst/>
          </a:prstGeom>
        </p:spPr>
      </p:pic>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028" name="Picture 4" descr="Upvc Window Png Vectors &amp; Illustrations for Free Download">
            <a:extLst>
              <a:ext uri="{FF2B5EF4-FFF2-40B4-BE49-F238E27FC236}">
                <a16:creationId xmlns:a16="http://schemas.microsoft.com/office/drawing/2014/main" id="{912773DD-76F4-88A4-0A6A-155B4EC133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4" t="15893" r="3687" b="15925"/>
          <a:stretch/>
        </p:blipFill>
        <p:spPr bwMode="auto">
          <a:xfrm>
            <a:off x="850393" y="1408684"/>
            <a:ext cx="8975690" cy="3535306"/>
          </a:xfrm>
          <a:prstGeom prst="rect">
            <a:avLst/>
          </a:prstGeom>
          <a:noFill/>
          <a:extLst>
            <a:ext uri="{909E8E84-426E-40DD-AFC4-6F175D3DCCD1}">
              <a14:hiddenFill xmlns:a14="http://schemas.microsoft.com/office/drawing/2010/main">
                <a:solidFill>
                  <a:srgbClr val="FFFFFF"/>
                </a:solidFill>
              </a14:hiddenFill>
            </a:ext>
          </a:extLst>
        </p:spPr>
      </p:pic>
      <p:pic>
        <p:nvPicPr>
          <p:cNvPr id="9" name="Online Media 8" title="8 Minute Timer Relaxing Music Lofi Island Background">
            <a:hlinkClick r:id="" action="ppaction://media"/>
            <a:extLst>
              <a:ext uri="{FF2B5EF4-FFF2-40B4-BE49-F238E27FC236}">
                <a16:creationId xmlns:a16="http://schemas.microsoft.com/office/drawing/2014/main" id="{F0F9CB8C-7526-44E2-4C49-E6F365084142}"/>
              </a:ext>
            </a:extLst>
          </p:cNvPr>
          <p:cNvPicPr>
            <a:picLocks noRot="1" noChangeAspect="1"/>
          </p:cNvPicPr>
          <p:nvPr>
            <a:videoFile r:link="rId1"/>
          </p:nvPr>
        </p:nvPicPr>
        <p:blipFill>
          <a:blip r:embed="rId6"/>
          <a:stretch>
            <a:fillRect/>
          </a:stretch>
        </p:blipFill>
        <p:spPr>
          <a:xfrm>
            <a:off x="2814592" y="1708764"/>
            <a:ext cx="5044911" cy="2848147"/>
          </a:xfrm>
          <a:prstGeom prst="rect">
            <a:avLst/>
          </a:prstGeom>
        </p:spPr>
      </p:pic>
    </p:spTree>
    <p:extLst>
      <p:ext uri="{BB962C8B-B14F-4D97-AF65-F5344CB8AC3E}">
        <p14:creationId xmlns:p14="http://schemas.microsoft.com/office/powerpoint/2010/main" val="330950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9" name="Picture 8">
            <a:extLst>
              <a:ext uri="{FF2B5EF4-FFF2-40B4-BE49-F238E27FC236}">
                <a16:creationId xmlns:a16="http://schemas.microsoft.com/office/drawing/2014/main" id="{BAB743A1-C1E2-68C0-9B66-727E6F03AF82}"/>
              </a:ext>
            </a:extLst>
          </p:cNvPr>
          <p:cNvPicPr>
            <a:picLocks noChangeAspect="1"/>
          </p:cNvPicPr>
          <p:nvPr/>
        </p:nvPicPr>
        <p:blipFill>
          <a:blip r:embed="rId4"/>
          <a:stretch>
            <a:fillRect/>
          </a:stretch>
        </p:blipFill>
        <p:spPr>
          <a:xfrm>
            <a:off x="0" y="-51286"/>
            <a:ext cx="12192000" cy="3553968"/>
          </a:xfrm>
          <a:prstGeom prst="rect">
            <a:avLst/>
          </a:prstGeom>
        </p:spPr>
      </p:pic>
      <p:pic>
        <p:nvPicPr>
          <p:cNvPr id="3074" name="Picture 2" descr="post review Sticker by munrou">
            <a:extLst>
              <a:ext uri="{FF2B5EF4-FFF2-40B4-BE49-F238E27FC236}">
                <a16:creationId xmlns:a16="http://schemas.microsoft.com/office/drawing/2014/main" id="{E136216E-BE98-9E74-0A83-E1C91E9D3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98973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71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718700" cy="830997"/>
          </a:xfrm>
          <a:prstGeom prst="rect">
            <a:avLst/>
          </a:prstGeom>
          <a:noFill/>
        </p:spPr>
        <p:txBody>
          <a:bodyPr wrap="square" rtlCol="0">
            <a:spAutoFit/>
          </a:bodyPr>
          <a:lstStyle/>
          <a:p>
            <a:r>
              <a:rPr lang="en-US" sz="4800" b="1" dirty="0">
                <a:latin typeface="Arial Black" panose="020B0A04020102020204" pitchFamily="34" charset="0"/>
              </a:rPr>
              <a:t>Wrap Up</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sp>
        <p:nvSpPr>
          <p:cNvPr id="13" name="TextBox 12">
            <a:extLst>
              <a:ext uri="{FF2B5EF4-FFF2-40B4-BE49-F238E27FC236}">
                <a16:creationId xmlns:a16="http://schemas.microsoft.com/office/drawing/2014/main" id="{66633CC4-691E-BB67-5272-A7960B30AD5E}"/>
              </a:ext>
            </a:extLst>
          </p:cNvPr>
          <p:cNvSpPr txBox="1"/>
          <p:nvPr/>
        </p:nvSpPr>
        <p:spPr>
          <a:xfrm>
            <a:off x="528915" y="923363"/>
            <a:ext cx="9144699"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Investigative Plan is an outline to indicate how to investigate an incident with important details needed.</a:t>
            </a:r>
          </a:p>
        </p:txBody>
      </p:sp>
      <p:sp>
        <p:nvSpPr>
          <p:cNvPr id="16" name="TextBox 15">
            <a:extLst>
              <a:ext uri="{FF2B5EF4-FFF2-40B4-BE49-F238E27FC236}">
                <a16:creationId xmlns:a16="http://schemas.microsoft.com/office/drawing/2014/main" id="{4F4F3095-1B9C-C9F6-5442-C8E9DA387830}"/>
              </a:ext>
            </a:extLst>
          </p:cNvPr>
          <p:cNvSpPr txBox="1"/>
          <p:nvPr/>
        </p:nvSpPr>
        <p:spPr>
          <a:xfrm>
            <a:off x="528915" y="1957968"/>
            <a:ext cx="1853392" cy="461665"/>
          </a:xfrm>
          <a:prstGeom prst="rect">
            <a:avLst/>
          </a:prstGeom>
          <a:noFill/>
        </p:spPr>
        <p:txBody>
          <a:bodyPr wrap="none" rtlCol="0">
            <a:spAutoFit/>
          </a:bodyPr>
          <a:lstStyle/>
          <a:p>
            <a:r>
              <a:rPr lang="en-US" sz="2400" b="1" dirty="0">
                <a:latin typeface="Poppins" panose="00000500000000000000" pitchFamily="2" charset="0"/>
                <a:cs typeface="Poppins" panose="00000500000000000000" pitchFamily="2" charset="0"/>
              </a:rPr>
              <a:t>Summary:</a:t>
            </a:r>
          </a:p>
        </p:txBody>
      </p:sp>
      <p:grpSp>
        <p:nvGrpSpPr>
          <p:cNvPr id="23" name="Group 22">
            <a:extLst>
              <a:ext uri="{FF2B5EF4-FFF2-40B4-BE49-F238E27FC236}">
                <a16:creationId xmlns:a16="http://schemas.microsoft.com/office/drawing/2014/main" id="{B1CF1519-59FE-82EC-5A96-DDD7366DC23F}"/>
              </a:ext>
            </a:extLst>
          </p:cNvPr>
          <p:cNvGrpSpPr/>
          <p:nvPr/>
        </p:nvGrpSpPr>
        <p:grpSpPr>
          <a:xfrm>
            <a:off x="615850" y="2479249"/>
            <a:ext cx="9117282" cy="2610764"/>
            <a:chOff x="615850" y="2613724"/>
            <a:chExt cx="9117282" cy="2610764"/>
          </a:xfrm>
        </p:grpSpPr>
        <p:pic>
          <p:nvPicPr>
            <p:cNvPr id="19" name="Picture 18">
              <a:extLst>
                <a:ext uri="{FF2B5EF4-FFF2-40B4-BE49-F238E27FC236}">
                  <a16:creationId xmlns:a16="http://schemas.microsoft.com/office/drawing/2014/main" id="{AC44A68D-3799-A1FD-5308-65C9C9FAAE10}"/>
                </a:ext>
              </a:extLst>
            </p:cNvPr>
            <p:cNvPicPr>
              <a:picLocks noChangeAspect="1"/>
            </p:cNvPicPr>
            <p:nvPr/>
          </p:nvPicPr>
          <p:blipFill>
            <a:blip r:embed="rId4"/>
            <a:stretch>
              <a:fillRect/>
            </a:stretch>
          </p:blipFill>
          <p:spPr>
            <a:xfrm>
              <a:off x="618724" y="2613724"/>
              <a:ext cx="457240" cy="518205"/>
            </a:xfrm>
            <a:prstGeom prst="rect">
              <a:avLst/>
            </a:prstGeom>
          </p:spPr>
        </p:pic>
        <p:sp>
          <p:nvSpPr>
            <p:cNvPr id="21" name="TextBox 20">
              <a:extLst>
                <a:ext uri="{FF2B5EF4-FFF2-40B4-BE49-F238E27FC236}">
                  <a16:creationId xmlns:a16="http://schemas.microsoft.com/office/drawing/2014/main" id="{518416B2-B20D-C491-6BF0-F2493D86A9A8}"/>
                </a:ext>
              </a:extLst>
            </p:cNvPr>
            <p:cNvSpPr txBox="1"/>
            <p:nvPr/>
          </p:nvSpPr>
          <p:spPr>
            <a:xfrm>
              <a:off x="1143000" y="2680982"/>
              <a:ext cx="8530614"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Identify the problem or issue.</a:t>
              </a:r>
            </a:p>
          </p:txBody>
        </p:sp>
        <p:sp>
          <p:nvSpPr>
            <p:cNvPr id="9" name="TextBox 8">
              <a:extLst>
                <a:ext uri="{FF2B5EF4-FFF2-40B4-BE49-F238E27FC236}">
                  <a16:creationId xmlns:a16="http://schemas.microsoft.com/office/drawing/2014/main" id="{C082A739-28E7-EB27-02E5-FD94A032BF6B}"/>
                </a:ext>
              </a:extLst>
            </p:cNvPr>
            <p:cNvSpPr txBox="1"/>
            <p:nvPr/>
          </p:nvSpPr>
          <p:spPr>
            <a:xfrm>
              <a:off x="1130808" y="3297396"/>
              <a:ext cx="8530614"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Seek information.</a:t>
              </a:r>
            </a:p>
          </p:txBody>
        </p:sp>
        <p:pic>
          <p:nvPicPr>
            <p:cNvPr id="10" name="Picture 9">
              <a:extLst>
                <a:ext uri="{FF2B5EF4-FFF2-40B4-BE49-F238E27FC236}">
                  <a16:creationId xmlns:a16="http://schemas.microsoft.com/office/drawing/2014/main" id="{721650EE-21C4-7A95-FDDB-F31852CB5BF2}"/>
                </a:ext>
              </a:extLst>
            </p:cNvPr>
            <p:cNvPicPr>
              <a:picLocks noChangeAspect="1"/>
            </p:cNvPicPr>
            <p:nvPr/>
          </p:nvPicPr>
          <p:blipFill>
            <a:blip r:embed="rId4"/>
            <a:stretch>
              <a:fillRect/>
            </a:stretch>
          </p:blipFill>
          <p:spPr>
            <a:xfrm>
              <a:off x="615855" y="3248245"/>
              <a:ext cx="457240" cy="518205"/>
            </a:xfrm>
            <a:prstGeom prst="rect">
              <a:avLst/>
            </a:prstGeom>
          </p:spPr>
        </p:pic>
        <p:pic>
          <p:nvPicPr>
            <p:cNvPr id="17" name="Picture 16">
              <a:extLst>
                <a:ext uri="{FF2B5EF4-FFF2-40B4-BE49-F238E27FC236}">
                  <a16:creationId xmlns:a16="http://schemas.microsoft.com/office/drawing/2014/main" id="{EEE01A4E-8BC4-486F-4AC6-7E8B40597803}"/>
                </a:ext>
              </a:extLst>
            </p:cNvPr>
            <p:cNvPicPr>
              <a:picLocks noChangeAspect="1"/>
            </p:cNvPicPr>
            <p:nvPr/>
          </p:nvPicPr>
          <p:blipFill>
            <a:blip r:embed="rId4"/>
            <a:stretch>
              <a:fillRect/>
            </a:stretch>
          </p:blipFill>
          <p:spPr>
            <a:xfrm>
              <a:off x="615851" y="3875778"/>
              <a:ext cx="457240" cy="518205"/>
            </a:xfrm>
            <a:prstGeom prst="rect">
              <a:avLst/>
            </a:prstGeom>
          </p:spPr>
        </p:pic>
        <p:sp>
          <p:nvSpPr>
            <p:cNvPr id="18" name="TextBox 17">
              <a:extLst>
                <a:ext uri="{FF2B5EF4-FFF2-40B4-BE49-F238E27FC236}">
                  <a16:creationId xmlns:a16="http://schemas.microsoft.com/office/drawing/2014/main" id="{6578218D-7D13-0791-FDB0-67FF3464CE12}"/>
                </a:ext>
              </a:extLst>
            </p:cNvPr>
            <p:cNvSpPr txBox="1"/>
            <p:nvPr/>
          </p:nvSpPr>
          <p:spPr>
            <a:xfrm>
              <a:off x="1166663" y="3915964"/>
              <a:ext cx="8530614"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Gather all relevant information and review.</a:t>
              </a:r>
            </a:p>
          </p:txBody>
        </p:sp>
        <p:sp>
          <p:nvSpPr>
            <p:cNvPr id="20" name="TextBox 19">
              <a:extLst>
                <a:ext uri="{FF2B5EF4-FFF2-40B4-BE49-F238E27FC236}">
                  <a16:creationId xmlns:a16="http://schemas.microsoft.com/office/drawing/2014/main" id="{A19F6901-0AC5-1E0D-732B-D432E1E95651}"/>
                </a:ext>
              </a:extLst>
            </p:cNvPr>
            <p:cNvSpPr txBox="1"/>
            <p:nvPr/>
          </p:nvSpPr>
          <p:spPr>
            <a:xfrm>
              <a:off x="1202518" y="4516602"/>
              <a:ext cx="8530614"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Submit signed witness statements and signed interview statements/notes to HR in a timely manner.</a:t>
              </a:r>
            </a:p>
          </p:txBody>
        </p:sp>
        <p:pic>
          <p:nvPicPr>
            <p:cNvPr id="22" name="Picture 21">
              <a:extLst>
                <a:ext uri="{FF2B5EF4-FFF2-40B4-BE49-F238E27FC236}">
                  <a16:creationId xmlns:a16="http://schemas.microsoft.com/office/drawing/2014/main" id="{71263C9F-DFB9-5820-6222-A401D3CD7C21}"/>
                </a:ext>
              </a:extLst>
            </p:cNvPr>
            <p:cNvPicPr>
              <a:picLocks noChangeAspect="1"/>
            </p:cNvPicPr>
            <p:nvPr/>
          </p:nvPicPr>
          <p:blipFill>
            <a:blip r:embed="rId4"/>
            <a:stretch>
              <a:fillRect/>
            </a:stretch>
          </p:blipFill>
          <p:spPr>
            <a:xfrm>
              <a:off x="615850" y="4458486"/>
              <a:ext cx="457240" cy="518205"/>
            </a:xfrm>
            <a:prstGeom prst="rect">
              <a:avLst/>
            </a:prstGeom>
          </p:spPr>
        </p:pic>
      </p:grpSp>
    </p:spTree>
    <p:extLst>
      <p:ext uri="{BB962C8B-B14F-4D97-AF65-F5344CB8AC3E}">
        <p14:creationId xmlns:p14="http://schemas.microsoft.com/office/powerpoint/2010/main" val="200965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4" y="76130"/>
            <a:ext cx="9614130" cy="830997"/>
          </a:xfrm>
          <a:prstGeom prst="rect">
            <a:avLst/>
          </a:prstGeom>
          <a:noFill/>
        </p:spPr>
        <p:txBody>
          <a:bodyPr wrap="square" rtlCol="0">
            <a:spAutoFit/>
          </a:bodyPr>
          <a:lstStyle/>
          <a:p>
            <a:r>
              <a:rPr lang="en-US" sz="4800" b="1" dirty="0">
                <a:latin typeface="Arial Black" panose="020B0A04020102020204" pitchFamily="34" charset="0"/>
              </a:rPr>
              <a:t>Conducting an Investigation</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3"/>
          <a:stretch>
            <a:fillRect/>
          </a:stretch>
        </p:blipFill>
        <p:spPr>
          <a:xfrm>
            <a:off x="-2575763" y="4761440"/>
            <a:ext cx="4688230" cy="4688230"/>
          </a:xfrm>
          <a:prstGeom prst="rect">
            <a:avLst/>
          </a:prstGeom>
        </p:spPr>
      </p:pic>
      <p:grpSp>
        <p:nvGrpSpPr>
          <p:cNvPr id="24" name="Group 23">
            <a:extLst>
              <a:ext uri="{FF2B5EF4-FFF2-40B4-BE49-F238E27FC236}">
                <a16:creationId xmlns:a16="http://schemas.microsoft.com/office/drawing/2014/main" id="{B1B7BE60-1071-F34B-B374-0B37AB285462}"/>
              </a:ext>
            </a:extLst>
          </p:cNvPr>
          <p:cNvGrpSpPr/>
          <p:nvPr/>
        </p:nvGrpSpPr>
        <p:grpSpPr>
          <a:xfrm>
            <a:off x="3373772" y="1863110"/>
            <a:ext cx="5456459" cy="4340465"/>
            <a:chOff x="3678576" y="1863110"/>
            <a:chExt cx="5456459" cy="4340465"/>
          </a:xfrm>
        </p:grpSpPr>
        <p:pic>
          <p:nvPicPr>
            <p:cNvPr id="4106" name="Picture 10" descr="elmo from sesame street is standing in front of a yellow wall .">
              <a:extLst>
                <a:ext uri="{FF2B5EF4-FFF2-40B4-BE49-F238E27FC236}">
                  <a16:creationId xmlns:a16="http://schemas.microsoft.com/office/drawing/2014/main" id="{140ADA86-8DB9-7B28-3971-A3087E59F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354" y="2330824"/>
              <a:ext cx="4220168" cy="37214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cture, photo frame PNG transparent image download, size: 1054x937px">
              <a:extLst>
                <a:ext uri="{FF2B5EF4-FFF2-40B4-BE49-F238E27FC236}">
                  <a16:creationId xmlns:a16="http://schemas.microsoft.com/office/drawing/2014/main" id="{7F5846BF-D0E3-62A3-7CF0-65A9A4D3B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576" y="1863110"/>
              <a:ext cx="5456459" cy="434046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A2A70D66-8F38-73E8-B3B4-07A4EA9D46D0}"/>
              </a:ext>
            </a:extLst>
          </p:cNvPr>
          <p:cNvSpPr txBox="1"/>
          <p:nvPr/>
        </p:nvSpPr>
        <p:spPr>
          <a:xfrm>
            <a:off x="537881" y="941291"/>
            <a:ext cx="5734262"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Any questions about Investigations?</a:t>
            </a:r>
          </a:p>
        </p:txBody>
      </p:sp>
      <p:grpSp>
        <p:nvGrpSpPr>
          <p:cNvPr id="9" name="Group 8">
            <a:extLst>
              <a:ext uri="{FF2B5EF4-FFF2-40B4-BE49-F238E27FC236}">
                <a16:creationId xmlns:a16="http://schemas.microsoft.com/office/drawing/2014/main" id="{2454E602-A72D-BD05-EF5E-3A8E481CC8AB}"/>
              </a:ext>
            </a:extLst>
          </p:cNvPr>
          <p:cNvGrpSpPr/>
          <p:nvPr/>
        </p:nvGrpSpPr>
        <p:grpSpPr>
          <a:xfrm>
            <a:off x="6892367" y="2426926"/>
            <a:ext cx="829917" cy="609876"/>
            <a:chOff x="6892367" y="2426926"/>
            <a:chExt cx="829917" cy="609876"/>
          </a:xfrm>
        </p:grpSpPr>
        <p:pic>
          <p:nvPicPr>
            <p:cNvPr id="4112" name="Picture 16" descr="Question Mark Png - Animated Question Mark PNG Transparent With Clear  Background ID 193417 | TopPNG">
              <a:extLst>
                <a:ext uri="{FF2B5EF4-FFF2-40B4-BE49-F238E27FC236}">
                  <a16:creationId xmlns:a16="http://schemas.microsoft.com/office/drawing/2014/main" id="{EEF20541-B843-7A21-974D-5C713E06A2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27" b="96011" l="9932" r="89932">
                          <a14:foregroundMark x1="42449" y1="6649" x2="42449" y2="6649"/>
                          <a14:foregroundMark x1="52381" y1="2527" x2="52381" y2="2527"/>
                          <a14:foregroundMark x1="46259" y1="83910" x2="46259" y2="83910"/>
                          <a14:foregroundMark x1="47075" y1="96011" x2="47075" y2="96011"/>
                        </a14:backgroundRemoval>
                      </a14:imgEffect>
                    </a14:imgLayer>
                  </a14:imgProps>
                </a:ext>
                <a:ext uri="{28A0092B-C50C-407E-A947-70E740481C1C}">
                  <a14:useLocalDpi xmlns:a14="http://schemas.microsoft.com/office/drawing/2010/main" val="0"/>
                </a:ext>
              </a:extLst>
            </a:blip>
            <a:srcRect/>
            <a:stretch>
              <a:fillRect/>
            </a:stretch>
          </p:blipFill>
          <p:spPr bwMode="auto">
            <a:xfrm rot="1584654">
              <a:off x="7145920" y="2432184"/>
              <a:ext cx="475486" cy="4865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Question Mark Png - Animated Question Mark PNG Transparent With Clear  Background ID 193417 | TopPNG">
              <a:extLst>
                <a:ext uri="{FF2B5EF4-FFF2-40B4-BE49-F238E27FC236}">
                  <a16:creationId xmlns:a16="http://schemas.microsoft.com/office/drawing/2014/main" id="{EEDF517C-48B7-0135-2BBD-45AFB910469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27" b="96011" l="9932" r="89932">
                          <a14:foregroundMark x1="42449" y1="6649" x2="42449" y2="6649"/>
                          <a14:foregroundMark x1="52381" y1="2527" x2="52381" y2="2527"/>
                          <a14:foregroundMark x1="46259" y1="83910" x2="46259" y2="83910"/>
                          <a14:foregroundMark x1="47075" y1="96011" x2="47075" y2="96011"/>
                        </a14:backgroundRemoval>
                      </a14:imgEffect>
                    </a14:imgLayer>
                  </a14:imgProps>
                </a:ext>
                <a:ext uri="{28A0092B-C50C-407E-A947-70E740481C1C}">
                  <a14:useLocalDpi xmlns:a14="http://schemas.microsoft.com/office/drawing/2010/main" val="0"/>
                </a:ext>
              </a:extLst>
            </a:blip>
            <a:srcRect/>
            <a:stretch>
              <a:fillRect/>
            </a:stretch>
          </p:blipFill>
          <p:spPr bwMode="auto">
            <a:xfrm rot="20620614">
              <a:off x="6892367" y="2426926"/>
              <a:ext cx="311651" cy="3188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Question Mark Png - Animated Question Mark PNG Transparent With Clear  Background ID 193417 | TopPNG">
              <a:extLst>
                <a:ext uri="{FF2B5EF4-FFF2-40B4-BE49-F238E27FC236}">
                  <a16:creationId xmlns:a16="http://schemas.microsoft.com/office/drawing/2014/main" id="{8B6608FF-F301-1AAD-35A5-94770E4B901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27" b="96011" l="9932" r="89932">
                          <a14:foregroundMark x1="42449" y1="6649" x2="42449" y2="6649"/>
                          <a14:foregroundMark x1="52381" y1="2527" x2="52381" y2="2527"/>
                          <a14:foregroundMark x1="46259" y1="83910" x2="46259" y2="83910"/>
                          <a14:foregroundMark x1="47075" y1="96011" x2="47075" y2="96011"/>
                        </a14:backgroundRemoval>
                      </a14:imgEffect>
                    </a14:imgLayer>
                  </a14:imgProps>
                </a:ext>
                <a:ext uri="{28A0092B-C50C-407E-A947-70E740481C1C}">
                  <a14:useLocalDpi xmlns:a14="http://schemas.microsoft.com/office/drawing/2010/main" val="0"/>
                </a:ext>
              </a:extLst>
            </a:blip>
            <a:srcRect/>
            <a:stretch>
              <a:fillRect/>
            </a:stretch>
          </p:blipFill>
          <p:spPr bwMode="auto">
            <a:xfrm rot="3306073">
              <a:off x="7442674" y="2757192"/>
              <a:ext cx="276402" cy="2828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353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4" y="76130"/>
            <a:ext cx="9954787" cy="830997"/>
          </a:xfrm>
          <a:prstGeom prst="rect">
            <a:avLst/>
          </a:prstGeom>
          <a:noFill/>
        </p:spPr>
        <p:txBody>
          <a:bodyPr wrap="square" rtlCol="0">
            <a:spAutoFit/>
          </a:bodyPr>
          <a:lstStyle/>
          <a:p>
            <a:r>
              <a:rPr lang="en-US" sz="4800" b="1" dirty="0">
                <a:latin typeface="Arial Black" panose="020B0A04020102020204" pitchFamily="34" charset="0"/>
              </a:rPr>
              <a:t>Thank you for all that you do.</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11" name="Picture 10">
            <a:extLst>
              <a:ext uri="{FF2B5EF4-FFF2-40B4-BE49-F238E27FC236}">
                <a16:creationId xmlns:a16="http://schemas.microsoft.com/office/drawing/2014/main" id="{95D061FD-3ECD-8393-FEAA-029EF01278C3}"/>
              </a:ext>
            </a:extLst>
          </p:cNvPr>
          <p:cNvPicPr>
            <a:picLocks noChangeAspect="1"/>
          </p:cNvPicPr>
          <p:nvPr/>
        </p:nvPicPr>
        <p:blipFill>
          <a:blip r:embed="rId5"/>
          <a:stretch>
            <a:fillRect/>
          </a:stretch>
        </p:blipFill>
        <p:spPr>
          <a:xfrm>
            <a:off x="-2575763" y="4761440"/>
            <a:ext cx="4688230" cy="4688230"/>
          </a:xfrm>
          <a:prstGeom prst="rect">
            <a:avLst/>
          </a:prstGeom>
        </p:spPr>
      </p:pic>
      <p:pic>
        <p:nvPicPr>
          <p:cNvPr id="16" name="Picture 15" descr="A blue and orange letters on a black background&#10;&#10;Description automatically generated">
            <a:extLst>
              <a:ext uri="{FF2B5EF4-FFF2-40B4-BE49-F238E27FC236}">
                <a16:creationId xmlns:a16="http://schemas.microsoft.com/office/drawing/2014/main" id="{7D4F6A70-D7A0-08EB-5822-92C354FFA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889" y="5549983"/>
            <a:ext cx="6114078" cy="1052592"/>
          </a:xfrm>
          <a:prstGeom prst="rect">
            <a:avLst/>
          </a:prstGeom>
        </p:spPr>
      </p:pic>
      <p:grpSp>
        <p:nvGrpSpPr>
          <p:cNvPr id="17" name="Group 16">
            <a:extLst>
              <a:ext uri="{FF2B5EF4-FFF2-40B4-BE49-F238E27FC236}">
                <a16:creationId xmlns:a16="http://schemas.microsoft.com/office/drawing/2014/main" id="{52973B17-2C6D-3842-804B-5E33A1893B63}"/>
              </a:ext>
            </a:extLst>
          </p:cNvPr>
          <p:cNvGrpSpPr/>
          <p:nvPr/>
        </p:nvGrpSpPr>
        <p:grpSpPr>
          <a:xfrm>
            <a:off x="2804351" y="1059124"/>
            <a:ext cx="6619157" cy="4319712"/>
            <a:chOff x="2125074" y="1138444"/>
            <a:chExt cx="7896618" cy="5302874"/>
          </a:xfrm>
        </p:grpSpPr>
        <p:pic>
          <p:nvPicPr>
            <p:cNvPr id="5132" name="Picture 12" descr="Standing Ovation GIFs | GIFDB.com">
              <a:extLst>
                <a:ext uri="{FF2B5EF4-FFF2-40B4-BE49-F238E27FC236}">
                  <a16:creationId xmlns:a16="http://schemas.microsoft.com/office/drawing/2014/main" id="{35D170A5-920F-6042-8C1F-FF0A59FB8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406" y="1243192"/>
              <a:ext cx="7667560" cy="431246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Led Television">
              <a:extLst>
                <a:ext uri="{FF2B5EF4-FFF2-40B4-BE49-F238E27FC236}">
                  <a16:creationId xmlns:a16="http://schemas.microsoft.com/office/drawing/2014/main" id="{C405E803-EA30-70CC-5802-A078DB3796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5074" y="1138444"/>
              <a:ext cx="7896618" cy="530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Applause">
            <a:hlinkClick r:id="" action="ppaction://media"/>
            <a:extLst>
              <a:ext uri="{FF2B5EF4-FFF2-40B4-BE49-F238E27FC236}">
                <a16:creationId xmlns:a16="http://schemas.microsoft.com/office/drawing/2014/main" id="{C48DD0E9-DF49-4671-A758-7C4AD25483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687" y="1183999"/>
            <a:ext cx="487363" cy="487363"/>
          </a:xfrm>
          <a:prstGeom prst="rect">
            <a:avLst/>
          </a:prstGeom>
        </p:spPr>
      </p:pic>
    </p:spTree>
    <p:extLst>
      <p:ext uri="{BB962C8B-B14F-4D97-AF65-F5344CB8AC3E}">
        <p14:creationId xmlns:p14="http://schemas.microsoft.com/office/powerpoint/2010/main" val="29160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7474692" cy="1569660"/>
          </a:xfrm>
          <a:prstGeom prst="rect">
            <a:avLst/>
          </a:prstGeom>
          <a:noFill/>
        </p:spPr>
        <p:txBody>
          <a:bodyPr wrap="square" rtlCol="0">
            <a:spAutoFit/>
          </a:bodyPr>
          <a:lstStyle/>
          <a:p>
            <a:r>
              <a:rPr lang="en-US" sz="4800" b="1" dirty="0">
                <a:latin typeface="Arial Black" panose="020B0A04020102020204" pitchFamily="34" charset="0"/>
              </a:rPr>
              <a:t>Purpose of an Investigation Training</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05527"/>
            <a:ext cx="9141987"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Assist managers with understanding facts of a cafeteria dispute; determine whether progressive disciplinary action is warranted and identify possible resolutions to conflict.</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2"/>
          <a:stretch>
            <a:fillRect/>
          </a:stretch>
        </p:blipFill>
        <p:spPr>
          <a:xfrm>
            <a:off x="628559" y="2950720"/>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42150" y="3017727"/>
            <a:ext cx="6625532"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Collect written statements and gather information</a:t>
            </a:r>
          </a:p>
        </p:txBody>
      </p:sp>
      <mc:AlternateContent xmlns:mc="http://schemas.openxmlformats.org/markup-compatibility/2006">
        <mc:Choice xmlns:am3d="http://schemas.microsoft.com/office/drawing/2017/model3d" Requires="am3d">
          <p:graphicFrame>
            <p:nvGraphicFramePr>
              <p:cNvPr id="11" name="3D Model 10" descr="Document Trays">
                <a:extLst>
                  <a:ext uri="{FF2B5EF4-FFF2-40B4-BE49-F238E27FC236}">
                    <a16:creationId xmlns:a16="http://schemas.microsoft.com/office/drawing/2014/main" id="{5411DF40-8C29-BDCB-3A75-DE30726E418F}"/>
                  </a:ext>
                </a:extLst>
              </p:cNvPr>
              <p:cNvGraphicFramePr>
                <a:graphicFrameLocks noChangeAspect="1"/>
              </p:cNvGraphicFramePr>
              <p:nvPr>
                <p:extLst>
                  <p:ext uri="{D42A27DB-BD31-4B8C-83A1-F6EECF244321}">
                    <p14:modId xmlns:p14="http://schemas.microsoft.com/office/powerpoint/2010/main" val="1356864689"/>
                  </p:ext>
                </p:extLst>
              </p:nvPr>
            </p:nvGraphicFramePr>
            <p:xfrm>
              <a:off x="6211999" y="4057187"/>
              <a:ext cx="3301963" cy="2549535"/>
            </p:xfrm>
            <a:graphic>
              <a:graphicData uri="http://schemas.microsoft.com/office/drawing/2017/model3d">
                <am3d:model3d r:embed="rId3">
                  <am3d:spPr>
                    <a:xfrm>
                      <a:off x="0" y="0"/>
                      <a:ext cx="3301963" cy="2549535"/>
                    </a:xfrm>
                    <a:prstGeom prst="rect">
                      <a:avLst/>
                    </a:prstGeom>
                  </am3d:spPr>
                  <am3d:camera>
                    <am3d:pos x="0" y="0" z="62555444"/>
                    <am3d:up dx="0" dy="36000000" dz="0"/>
                    <am3d:lookAt x="0" y="0" z="0"/>
                    <am3d:perspective fov="2700000"/>
                  </am3d:camera>
                  <am3d:trans>
                    <am3d:meterPerModelUnit n="1002805" d="1000000"/>
                    <am3d:preTrans dx="3358411" dy="-270676" dz="3357448"/>
                    <am3d:scale>
                      <am3d:sx n="1000000" d="1000000"/>
                      <am3d:sy n="1000000" d="1000000"/>
                      <am3d:sz n="1000000" d="1000000"/>
                    </am3d:scale>
                    <am3d:rot ax="787150" ay="3546394" az="678580"/>
                    <am3d:postTrans dx="0" dy="0" dz="0"/>
                  </am3d:trans>
                  <am3d:raster rName="Office3DRenderer" rVer="16.0.8326">
                    <am3d:blip r:embed="rId4"/>
                  </am3d:raster>
                  <am3d:objViewport viewportSz="36938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Document Trays">
                <a:extLst>
                  <a:ext uri="{FF2B5EF4-FFF2-40B4-BE49-F238E27FC236}">
                    <a16:creationId xmlns:a16="http://schemas.microsoft.com/office/drawing/2014/main" id="{5411DF40-8C29-BDCB-3A75-DE30726E418F}"/>
                  </a:ext>
                </a:extLst>
              </p:cNvPr>
              <p:cNvPicPr>
                <a:picLocks noGrp="1" noRot="1" noChangeAspect="1" noMove="1" noResize="1" noEditPoints="1" noAdjustHandles="1" noChangeArrowheads="1" noChangeShapeType="1" noCrop="1"/>
              </p:cNvPicPr>
              <p:nvPr/>
            </p:nvPicPr>
            <p:blipFill>
              <a:blip r:embed="rId4"/>
              <a:stretch>
                <a:fillRect/>
              </a:stretch>
            </p:blipFill>
            <p:spPr>
              <a:xfrm>
                <a:off x="6211999" y="4057187"/>
                <a:ext cx="3301963" cy="25495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File folder with contents">
                <a:extLst>
                  <a:ext uri="{FF2B5EF4-FFF2-40B4-BE49-F238E27FC236}">
                    <a16:creationId xmlns:a16="http://schemas.microsoft.com/office/drawing/2014/main" id="{87BA18B9-3B34-C563-DE34-7EAA0D0E33E5}"/>
                  </a:ext>
                </a:extLst>
              </p:cNvPr>
              <p:cNvGraphicFramePr>
                <a:graphicFrameLocks noChangeAspect="1"/>
              </p:cNvGraphicFramePr>
              <p:nvPr>
                <p:extLst>
                  <p:ext uri="{D42A27DB-BD31-4B8C-83A1-F6EECF244321}">
                    <p14:modId xmlns:p14="http://schemas.microsoft.com/office/powerpoint/2010/main" val="3295257434"/>
                  </p:ext>
                </p:extLst>
              </p:nvPr>
            </p:nvGraphicFramePr>
            <p:xfrm>
              <a:off x="2898309" y="4740786"/>
              <a:ext cx="3117932" cy="2117214"/>
            </p:xfrm>
            <a:graphic>
              <a:graphicData uri="http://schemas.microsoft.com/office/drawing/2017/model3d">
                <am3d:model3d r:embed="rId5">
                  <am3d:spPr>
                    <a:xfrm>
                      <a:off x="0" y="0"/>
                      <a:ext cx="3117932" cy="2117214"/>
                    </a:xfrm>
                    <a:prstGeom prst="rect">
                      <a:avLst/>
                    </a:prstGeom>
                  </am3d:spPr>
                  <am3d:camera>
                    <am3d:pos x="0" y="0" z="61547015"/>
                    <am3d:up dx="0" dy="36000000" dz="0"/>
                    <am3d:lookAt x="0" y="0" z="0"/>
                    <am3d:perspective fov="2700000"/>
                  </am3d:camera>
                  <am3d:trans>
                    <am3d:meterPerModelUnit n="5746901" d="1000000"/>
                    <am3d:preTrans dx="0" dy="-13710234" dz="362805"/>
                    <am3d:scale>
                      <am3d:sx n="1000000" d="1000000"/>
                      <am3d:sy n="1000000" d="1000000"/>
                      <am3d:sz n="1000000" d="1000000"/>
                    </am3d:scale>
                    <am3d:rot ax="2443361" ay="29840" az="25681"/>
                    <am3d:postTrans dx="0" dy="0" dz="0"/>
                  </am3d:trans>
                  <am3d:raster rName="Office3DRenderer" rVer="16.0.8326">
                    <am3d:blip r:embed="rId6"/>
                  </am3d:raster>
                  <am3d:objViewport viewportSz="34218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File folder with contents">
                <a:extLst>
                  <a:ext uri="{FF2B5EF4-FFF2-40B4-BE49-F238E27FC236}">
                    <a16:creationId xmlns:a16="http://schemas.microsoft.com/office/drawing/2014/main" id="{87BA18B9-3B34-C563-DE34-7EAA0D0E33E5}"/>
                  </a:ext>
                </a:extLst>
              </p:cNvPr>
              <p:cNvPicPr>
                <a:picLocks noGrp="1" noRot="1" noChangeAspect="1" noMove="1" noResize="1" noEditPoints="1" noAdjustHandles="1" noChangeArrowheads="1" noChangeShapeType="1" noCrop="1"/>
              </p:cNvPicPr>
              <p:nvPr/>
            </p:nvPicPr>
            <p:blipFill>
              <a:blip r:embed="rId6"/>
              <a:stretch>
                <a:fillRect/>
              </a:stretch>
            </p:blipFill>
            <p:spPr>
              <a:xfrm>
                <a:off x="2898309" y="4740786"/>
                <a:ext cx="3117932" cy="2117214"/>
              </a:xfrm>
              <a:prstGeom prst="rect">
                <a:avLst/>
              </a:prstGeom>
            </p:spPr>
          </p:pic>
        </mc:Fallback>
      </mc:AlternateContent>
      <p:pic>
        <p:nvPicPr>
          <p:cNvPr id="13" name="Picture 12">
            <a:extLst>
              <a:ext uri="{FF2B5EF4-FFF2-40B4-BE49-F238E27FC236}">
                <a16:creationId xmlns:a16="http://schemas.microsoft.com/office/drawing/2014/main" id="{EA57F7AA-2E47-7B9F-DD49-4B4B2E524760}"/>
              </a:ext>
            </a:extLst>
          </p:cNvPr>
          <p:cNvPicPr>
            <a:picLocks noChangeAspect="1"/>
          </p:cNvPicPr>
          <p:nvPr/>
        </p:nvPicPr>
        <p:blipFill>
          <a:blip r:embed="rId7"/>
          <a:stretch>
            <a:fillRect/>
          </a:stretch>
        </p:blipFill>
        <p:spPr>
          <a:xfrm>
            <a:off x="3509457" y="4477427"/>
            <a:ext cx="2307762" cy="1398520"/>
          </a:xfrm>
          <a:prstGeom prst="rect">
            <a:avLst/>
          </a:prstGeom>
        </p:spPr>
      </p:pic>
    </p:spTree>
    <p:extLst>
      <p:ext uri="{BB962C8B-B14F-4D97-AF65-F5344CB8AC3E}">
        <p14:creationId xmlns:p14="http://schemas.microsoft.com/office/powerpoint/2010/main" val="116460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7474692" cy="1569660"/>
          </a:xfrm>
          <a:prstGeom prst="rect">
            <a:avLst/>
          </a:prstGeom>
          <a:noFill/>
        </p:spPr>
        <p:txBody>
          <a:bodyPr wrap="square" rtlCol="0">
            <a:spAutoFit/>
          </a:bodyPr>
          <a:lstStyle/>
          <a:p>
            <a:r>
              <a:rPr lang="en-US" sz="4800" b="1" dirty="0">
                <a:latin typeface="Arial Black" panose="020B0A04020102020204" pitchFamily="34" charset="0"/>
              </a:rPr>
              <a:t>Purpose of an Investigation Training</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05527"/>
            <a:ext cx="9141987"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Assist managers with understanding facts of a cafeteria dispute; determine whether progressive disciplinary action is warranted and identify possible resolutions to conflict.</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2"/>
          <a:stretch>
            <a:fillRect/>
          </a:stretch>
        </p:blipFill>
        <p:spPr>
          <a:xfrm>
            <a:off x="628559" y="2850136"/>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69582" y="2926287"/>
            <a:ext cx="8504031" cy="163121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Interviewing Witnesses</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Direct Witness – Person(s) that were in view of  the incident/conflict.</a:t>
            </a:r>
          </a:p>
          <a:p>
            <a:pPr marL="800100" lvl="1" indent="-342900">
              <a:buFont typeface="Wingdings" panose="05000000000000000000" pitchFamily="2" charset="2"/>
              <a:buChar char="ü"/>
            </a:pPr>
            <a:r>
              <a:rPr lang="en-US" sz="2000" dirty="0">
                <a:latin typeface="Poppins" panose="00000500000000000000" pitchFamily="2" charset="0"/>
                <a:cs typeface="Poppins" panose="00000500000000000000" pitchFamily="2" charset="0"/>
              </a:rPr>
              <a:t>In-Direct Witness – Person(s) receiving information second hand.</a:t>
            </a:r>
          </a:p>
        </p:txBody>
      </p:sp>
    </p:spTree>
    <p:extLst>
      <p:ext uri="{BB962C8B-B14F-4D97-AF65-F5344CB8AC3E}">
        <p14:creationId xmlns:p14="http://schemas.microsoft.com/office/powerpoint/2010/main" val="360260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2B022D-0934-0928-2374-625689B8AF05}"/>
              </a:ext>
            </a:extLst>
          </p:cNvPr>
          <p:cNvPicPr>
            <a:picLocks noChangeAspect="1"/>
          </p:cNvPicPr>
          <p:nvPr/>
        </p:nvPicPr>
        <p:blipFill>
          <a:blip r:embed="rId2"/>
          <a:stretch>
            <a:fillRect/>
          </a:stretch>
        </p:blipFill>
        <p:spPr>
          <a:xfrm>
            <a:off x="6890283" y="4105552"/>
            <a:ext cx="3304318" cy="2548349"/>
          </a:xfrm>
          <a:prstGeom prst="rect">
            <a:avLst/>
          </a:prstGeom>
        </p:spPr>
      </p:pic>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7474692" cy="1569660"/>
          </a:xfrm>
          <a:prstGeom prst="rect">
            <a:avLst/>
          </a:prstGeom>
          <a:noFill/>
        </p:spPr>
        <p:txBody>
          <a:bodyPr wrap="square" rtlCol="0">
            <a:spAutoFit/>
          </a:bodyPr>
          <a:lstStyle/>
          <a:p>
            <a:r>
              <a:rPr lang="en-US" sz="4800" b="1" dirty="0">
                <a:latin typeface="Arial Black" panose="020B0A04020102020204" pitchFamily="34" charset="0"/>
              </a:rPr>
              <a:t>Purpose of an Investigation Training</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05527"/>
            <a:ext cx="9141987"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Assist managers with understanding facts of a cafeteria dispute; determine whether progressive disciplinary action is warranted and identify possible resolutions to conflict.</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3"/>
          <a:stretch>
            <a:fillRect/>
          </a:stretch>
        </p:blipFill>
        <p:spPr>
          <a:xfrm>
            <a:off x="628559" y="2959864"/>
            <a:ext cx="451143" cy="512108"/>
          </a:xfrm>
          <a:prstGeom prst="rect">
            <a:avLst/>
          </a:prstGeom>
        </p:spPr>
      </p:pic>
      <p:sp>
        <p:nvSpPr>
          <p:cNvPr id="11" name="TextBox 10">
            <a:extLst>
              <a:ext uri="{FF2B5EF4-FFF2-40B4-BE49-F238E27FC236}">
                <a16:creationId xmlns:a16="http://schemas.microsoft.com/office/drawing/2014/main" id="{F303C5DF-ABC2-99BA-6EE4-0C340AF3F331}"/>
              </a:ext>
            </a:extLst>
          </p:cNvPr>
          <p:cNvSpPr txBox="1"/>
          <p:nvPr/>
        </p:nvSpPr>
        <p:spPr>
          <a:xfrm>
            <a:off x="1170774" y="3015863"/>
            <a:ext cx="8502839"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Submitting all completed documents to Human Resources in a timely manner.</a:t>
            </a:r>
          </a:p>
        </p:txBody>
      </p:sp>
      <mc:AlternateContent xmlns:mc="http://schemas.openxmlformats.org/markup-compatibility/2006">
        <mc:Choice xmlns:am3d="http://schemas.microsoft.com/office/drawing/2017/model3d" Requires="am3d">
          <p:graphicFrame>
            <p:nvGraphicFramePr>
              <p:cNvPr id="12" name="3D Model 11" descr="Paper">
                <a:extLst>
                  <a:ext uri="{FF2B5EF4-FFF2-40B4-BE49-F238E27FC236}">
                    <a16:creationId xmlns:a16="http://schemas.microsoft.com/office/drawing/2014/main" id="{3741143C-99BF-13DA-29B6-EA09FF7E4A0E}"/>
                  </a:ext>
                </a:extLst>
              </p:cNvPr>
              <p:cNvGraphicFramePr>
                <a:graphicFrameLocks noChangeAspect="1"/>
              </p:cNvGraphicFramePr>
              <p:nvPr>
                <p:extLst>
                  <p:ext uri="{D42A27DB-BD31-4B8C-83A1-F6EECF244321}">
                    <p14:modId xmlns:p14="http://schemas.microsoft.com/office/powerpoint/2010/main" val="452604412"/>
                  </p:ext>
                </p:extLst>
              </p:nvPr>
            </p:nvGraphicFramePr>
            <p:xfrm rot="3131785">
              <a:off x="6189668" y="3728306"/>
              <a:ext cx="2053647" cy="3567738"/>
            </p:xfrm>
            <a:graphic>
              <a:graphicData uri="http://schemas.microsoft.com/office/drawing/2017/model3d">
                <am3d:model3d r:embed="rId4">
                  <am3d:spPr>
                    <a:xfrm rot="3131785">
                      <a:off x="0" y="0"/>
                      <a:ext cx="2053647" cy="3567738"/>
                    </a:xfrm>
                    <a:prstGeom prst="rect">
                      <a:avLst/>
                    </a:prstGeom>
                  </am3d:spPr>
                  <am3d:camera>
                    <am3d:pos x="0" y="0" z="56690963"/>
                    <am3d:up dx="0" dy="36000000" dz="0"/>
                    <am3d:lookAt x="0" y="0" z="0"/>
                    <am3d:perspective fov="2700000"/>
                  </am3d:camera>
                  <am3d:trans>
                    <am3d:meterPerModelUnit n="3936731" d="1000000"/>
                    <am3d:preTrans dx="-17335" dy="-18000000" dz="-878710"/>
                    <am3d:scale>
                      <am3d:sx n="1000000" d="1000000"/>
                      <am3d:sy n="1000000" d="1000000"/>
                      <am3d:sz n="1000000" d="1000000"/>
                    </am3d:scale>
                    <am3d:rot ax="-3586725" ay="-1888756" az="2512454"/>
                    <am3d:postTrans dx="0" dy="0" dz="0"/>
                  </am3d:trans>
                  <am3d:raster rName="Office3DRenderer" rVer="16.0.8326">
                    <am3d:blip r:embed="rId5"/>
                  </am3d:raster>
                  <am3d:objViewport viewportSz="38032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Paper">
                <a:extLst>
                  <a:ext uri="{FF2B5EF4-FFF2-40B4-BE49-F238E27FC236}">
                    <a16:creationId xmlns:a16="http://schemas.microsoft.com/office/drawing/2014/main" id="{3741143C-99BF-13DA-29B6-EA09FF7E4A0E}"/>
                  </a:ext>
                </a:extLst>
              </p:cNvPr>
              <p:cNvPicPr>
                <a:picLocks noGrp="1" noRot="1" noChangeAspect="1" noMove="1" noResize="1" noEditPoints="1" noAdjustHandles="1" noChangeArrowheads="1" noChangeShapeType="1" noCrop="1"/>
              </p:cNvPicPr>
              <p:nvPr/>
            </p:nvPicPr>
            <p:blipFill>
              <a:blip r:embed="rId5"/>
              <a:stretch>
                <a:fillRect/>
              </a:stretch>
            </p:blipFill>
            <p:spPr>
              <a:xfrm rot="3131785">
                <a:off x="6189668" y="3728306"/>
                <a:ext cx="2053647" cy="356773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Printed document">
                <a:extLst>
                  <a:ext uri="{FF2B5EF4-FFF2-40B4-BE49-F238E27FC236}">
                    <a16:creationId xmlns:a16="http://schemas.microsoft.com/office/drawing/2014/main" id="{A46F6389-0F81-435A-B098-732C1DE19A5C}"/>
                  </a:ext>
                </a:extLst>
              </p:cNvPr>
              <p:cNvGraphicFramePr>
                <a:graphicFrameLocks noChangeAspect="1"/>
              </p:cNvGraphicFramePr>
              <p:nvPr>
                <p:extLst>
                  <p:ext uri="{D42A27DB-BD31-4B8C-83A1-F6EECF244321}">
                    <p14:modId xmlns:p14="http://schemas.microsoft.com/office/powerpoint/2010/main" val="1154228824"/>
                  </p:ext>
                </p:extLst>
              </p:nvPr>
            </p:nvGraphicFramePr>
            <p:xfrm rot="2600265">
              <a:off x="6011224" y="3545235"/>
              <a:ext cx="2046111" cy="3255432"/>
            </p:xfrm>
            <a:graphic>
              <a:graphicData uri="http://schemas.microsoft.com/office/drawing/2017/model3d">
                <am3d:model3d r:embed="rId6">
                  <am3d:spPr>
                    <a:xfrm rot="2600265">
                      <a:off x="0" y="0"/>
                      <a:ext cx="2046111" cy="3255432"/>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2509778" ay="-2066684" az="1611020"/>
                    <am3d:postTrans dx="0" dy="0" dz="0"/>
                  </am3d:trans>
                  <am3d:raster rName="Office3DRenderer" rVer="16.0.8326">
                    <am3d:blip r:embed="rId7"/>
                  </am3d:raster>
                  <am3d:objViewport viewportSz="36646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Printed document">
                <a:extLst>
                  <a:ext uri="{FF2B5EF4-FFF2-40B4-BE49-F238E27FC236}">
                    <a16:creationId xmlns:a16="http://schemas.microsoft.com/office/drawing/2014/main" id="{A46F6389-0F81-435A-B098-732C1DE19A5C}"/>
                  </a:ext>
                </a:extLst>
              </p:cNvPr>
              <p:cNvPicPr>
                <a:picLocks noGrp="1" noRot="1" noChangeAspect="1" noMove="1" noResize="1" noEditPoints="1" noAdjustHandles="1" noChangeArrowheads="1" noChangeShapeType="1" noCrop="1"/>
              </p:cNvPicPr>
              <p:nvPr/>
            </p:nvPicPr>
            <p:blipFill>
              <a:blip r:embed="rId7"/>
              <a:stretch>
                <a:fillRect/>
              </a:stretch>
            </p:blipFill>
            <p:spPr>
              <a:xfrm rot="2600265">
                <a:off x="6011224" y="3545235"/>
                <a:ext cx="2046111" cy="325543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Wall clock">
                <a:extLst>
                  <a:ext uri="{FF2B5EF4-FFF2-40B4-BE49-F238E27FC236}">
                    <a16:creationId xmlns:a16="http://schemas.microsoft.com/office/drawing/2014/main" id="{A9EAFB0F-8368-1ECF-2829-57899D3C6510}"/>
                  </a:ext>
                </a:extLst>
              </p:cNvPr>
              <p:cNvGraphicFramePr>
                <a:graphicFrameLocks noChangeAspect="1"/>
              </p:cNvGraphicFramePr>
              <p:nvPr>
                <p:extLst>
                  <p:ext uri="{D42A27DB-BD31-4B8C-83A1-F6EECF244321}">
                    <p14:modId xmlns:p14="http://schemas.microsoft.com/office/powerpoint/2010/main" val="1993486858"/>
                  </p:ext>
                </p:extLst>
              </p:nvPr>
            </p:nvGraphicFramePr>
            <p:xfrm rot="21250290">
              <a:off x="3005717" y="4263504"/>
              <a:ext cx="2279203" cy="2390396"/>
            </p:xfrm>
            <a:graphic>
              <a:graphicData uri="http://schemas.microsoft.com/office/drawing/2017/model3d">
                <am3d:model3d r:embed="rId8">
                  <am3d:spPr>
                    <a:xfrm rot="21250290">
                      <a:off x="0" y="0"/>
                      <a:ext cx="2279203" cy="2390396"/>
                    </a:xfrm>
                    <a:prstGeom prst="rect">
                      <a:avLst/>
                    </a:prstGeom>
                  </am3d:spPr>
                  <am3d:camera>
                    <am3d:pos x="0" y="0" z="66748509"/>
                    <am3d:up dx="0" dy="36000000" dz="0"/>
                    <am3d:lookAt x="0" y="0" z="0"/>
                    <am3d:perspective fov="2700000"/>
                  </am3d:camera>
                  <am3d:trans>
                    <am3d:meterPerModelUnit n="10240046" d="1000000"/>
                    <am3d:preTrans dx="5" dy="-17999694" dz="-2114943"/>
                    <am3d:scale>
                      <am3d:sx n="1000000" d="1000000"/>
                      <am3d:sy n="1000000" d="1000000"/>
                      <am3d:sz n="1000000" d="1000000"/>
                    </am3d:scale>
                    <am3d:rot ax="-412290" ay="2284679" az="-255033"/>
                    <am3d:postTrans dx="0" dy="0" dz="0"/>
                  </am3d:trans>
                  <am3d:raster rName="Office3DRenderer" rVer="16.0.8326">
                    <am3d:blip r:embed="rId9"/>
                  </am3d:raster>
                  <am3d:objViewport viewportSz="3399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Wall clock">
                <a:extLst>
                  <a:ext uri="{FF2B5EF4-FFF2-40B4-BE49-F238E27FC236}">
                    <a16:creationId xmlns:a16="http://schemas.microsoft.com/office/drawing/2014/main" id="{A9EAFB0F-8368-1ECF-2829-57899D3C6510}"/>
                  </a:ext>
                </a:extLst>
              </p:cNvPr>
              <p:cNvPicPr>
                <a:picLocks noGrp="1" noRot="1" noChangeAspect="1" noMove="1" noResize="1" noEditPoints="1" noAdjustHandles="1" noChangeArrowheads="1" noChangeShapeType="1" noCrop="1"/>
              </p:cNvPicPr>
              <p:nvPr/>
            </p:nvPicPr>
            <p:blipFill>
              <a:blip r:embed="rId9"/>
              <a:stretch>
                <a:fillRect/>
              </a:stretch>
            </p:blipFill>
            <p:spPr>
              <a:xfrm rot="21250290">
                <a:off x="3005717" y="4263504"/>
                <a:ext cx="2279203" cy="2390396"/>
              </a:xfrm>
              <a:prstGeom prst="rect">
                <a:avLst/>
              </a:prstGeom>
            </p:spPr>
          </p:pic>
        </mc:Fallback>
      </mc:AlternateContent>
    </p:spTree>
    <p:extLst>
      <p:ext uri="{BB962C8B-B14F-4D97-AF65-F5344CB8AC3E}">
        <p14:creationId xmlns:p14="http://schemas.microsoft.com/office/powerpoint/2010/main" val="1702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additive="sum">
                                        <p:cTn id="8" dur="2000" fill="hold"/>
                                        <p:tgtEl>
                                          <p:spTgt spid="1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2000" fill="hold"/>
                                        <p:tgtEl>
                                          <p:spTgt spid="1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2000" fill="hold"/>
                                        <p:tgtEl>
                                          <p:spTgt spid="1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2000" fill="hold"/>
                                        <p:tgtEl>
                                          <p:spTgt spid="1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60" presetClass="entr" presetSubtype="128" fill="hold" nodeType="withEffect">
                                  <p:stCondLst>
                                    <p:cond delay="30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anim calcmode="lin" valueType="num">
                                      <p:cBhvr additive="sum">
                                        <p:cTn id="15" dur="2000" fill="hold"/>
                                        <p:tgtEl>
                                          <p:spTgt spid="20"/>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6" dur="2000" fill="hold"/>
                                        <p:tgtEl>
                                          <p:spTgt spid="20"/>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7" dur="2000" fill="hold"/>
                                        <p:tgtEl>
                                          <p:spTgt spid="20"/>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 dur="2000" fill="hold"/>
                                        <p:tgtEl>
                                          <p:spTgt spid="20"/>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9" presetID="38" presetClass="emph" presetSubtype="128" accel="20000" decel="20000" fill="hold" nodeType="withEffect">
                                  <p:stCondLst>
                                    <p:cond delay="2000"/>
                                  </p:stCondLst>
                                  <p:childTnLst>
                                    <p:anim calcmode="lin" valueType="num">
                                      <p:cBhvr additive="sum">
                                        <p:cTn id="20" dur="2000" fill="hold"/>
                                        <p:tgtEl>
                                          <p:spTgt spid="2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218970" cy="830997"/>
          </a:xfrm>
          <a:prstGeom prst="rect">
            <a:avLst/>
          </a:prstGeom>
          <a:noFill/>
        </p:spPr>
        <p:txBody>
          <a:bodyPr wrap="square" rtlCol="0">
            <a:spAutoFit/>
          </a:bodyPr>
          <a:lstStyle/>
          <a:p>
            <a:r>
              <a:rPr lang="en-US" sz="4800" b="1" dirty="0">
                <a:latin typeface="Arial Black" panose="020B0A04020102020204" pitchFamily="34" charset="0"/>
              </a:rPr>
              <a:t>What is an Investigation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903776"/>
            <a:ext cx="9141987" cy="1200329"/>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An Investigation is defined as: </a:t>
            </a:r>
          </a:p>
          <a:p>
            <a:r>
              <a:rPr lang="en-US" sz="2400" dirty="0">
                <a:latin typeface="Poppins" panose="00000500000000000000" pitchFamily="2" charset="0"/>
                <a:cs typeface="Poppins" panose="00000500000000000000" pitchFamily="2" charset="0"/>
              </a:rPr>
              <a:t>A formal or systematic examination; when an incident requires clarification regarding employee misconduct. </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2103062" y="5243635"/>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13" name="Group 12">
            <a:extLst>
              <a:ext uri="{FF2B5EF4-FFF2-40B4-BE49-F238E27FC236}">
                <a16:creationId xmlns:a16="http://schemas.microsoft.com/office/drawing/2014/main" id="{F00442D7-FAF7-6D33-69BF-F407BF724A1C}"/>
              </a:ext>
            </a:extLst>
          </p:cNvPr>
          <p:cNvGrpSpPr/>
          <p:nvPr/>
        </p:nvGrpSpPr>
        <p:grpSpPr>
          <a:xfrm>
            <a:off x="610271" y="2200271"/>
            <a:ext cx="9045055" cy="1415831"/>
            <a:chOff x="628559" y="2822063"/>
            <a:chExt cx="9045055" cy="1415831"/>
          </a:xfrm>
        </p:grpSpPr>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2"/>
            <a:stretch>
              <a:fillRect/>
            </a:stretch>
          </p:blipFill>
          <p:spPr>
            <a:xfrm>
              <a:off x="628559" y="2822063"/>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69582" y="2881412"/>
              <a:ext cx="8504031"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Investigation must be Fair and Impartial.</a:t>
              </a:r>
            </a:p>
          </p:txBody>
        </p:sp>
        <p:pic>
          <p:nvPicPr>
            <p:cNvPr id="11" name="Picture 10">
              <a:extLst>
                <a:ext uri="{FF2B5EF4-FFF2-40B4-BE49-F238E27FC236}">
                  <a16:creationId xmlns:a16="http://schemas.microsoft.com/office/drawing/2014/main" id="{B9E3E90E-3B24-0FC5-C8EF-25E54CCDDCE5}"/>
                </a:ext>
              </a:extLst>
            </p:cNvPr>
            <p:cNvPicPr>
              <a:picLocks noChangeAspect="1"/>
            </p:cNvPicPr>
            <p:nvPr/>
          </p:nvPicPr>
          <p:blipFill>
            <a:blip r:embed="rId2"/>
            <a:stretch>
              <a:fillRect/>
            </a:stretch>
          </p:blipFill>
          <p:spPr>
            <a:xfrm>
              <a:off x="632097" y="3452933"/>
              <a:ext cx="451143" cy="512108"/>
            </a:xfrm>
            <a:prstGeom prst="rect">
              <a:avLst/>
            </a:prstGeom>
          </p:spPr>
        </p:pic>
        <p:sp>
          <p:nvSpPr>
            <p:cNvPr id="12" name="TextBox 11">
              <a:extLst>
                <a:ext uri="{FF2B5EF4-FFF2-40B4-BE49-F238E27FC236}">
                  <a16:creationId xmlns:a16="http://schemas.microsoft.com/office/drawing/2014/main" id="{9E084880-3D22-FABB-4360-B3CEAC91AA0F}"/>
                </a:ext>
              </a:extLst>
            </p:cNvPr>
            <p:cNvSpPr txBox="1"/>
            <p:nvPr/>
          </p:nvSpPr>
          <p:spPr>
            <a:xfrm>
              <a:off x="1176482" y="3530008"/>
              <a:ext cx="8497132"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Investigation must comply with all applicable Federal, State, and Local Laws</a:t>
              </a:r>
            </a:p>
          </p:txBody>
        </p:sp>
      </p:grpSp>
      <mc:AlternateContent xmlns:mc="http://schemas.openxmlformats.org/markup-compatibility/2006">
        <mc:Choice xmlns:am3d="http://schemas.microsoft.com/office/drawing/2017/model3d" Requires="am3d">
          <p:graphicFrame>
            <p:nvGraphicFramePr>
              <p:cNvPr id="19" name="3D Model 18" descr="Magnifying glass">
                <a:extLst>
                  <a:ext uri="{FF2B5EF4-FFF2-40B4-BE49-F238E27FC236}">
                    <a16:creationId xmlns:a16="http://schemas.microsoft.com/office/drawing/2014/main" id="{7C419722-F6CD-9957-5A79-8BF779DDCA08}"/>
                  </a:ext>
                </a:extLst>
              </p:cNvPr>
              <p:cNvGraphicFramePr>
                <a:graphicFrameLocks noChangeAspect="1"/>
              </p:cNvGraphicFramePr>
              <p:nvPr>
                <p:extLst>
                  <p:ext uri="{D42A27DB-BD31-4B8C-83A1-F6EECF244321}">
                    <p14:modId xmlns:p14="http://schemas.microsoft.com/office/powerpoint/2010/main" val="3289347208"/>
                  </p:ext>
                </p:extLst>
              </p:nvPr>
            </p:nvGraphicFramePr>
            <p:xfrm rot="3753233">
              <a:off x="4037010" y="3287090"/>
              <a:ext cx="1123137" cy="4016646"/>
            </p:xfrm>
            <a:graphic>
              <a:graphicData uri="http://schemas.microsoft.com/office/drawing/2017/model3d">
                <am3d:model3d r:embed="rId3">
                  <am3d:spPr>
                    <a:xfrm rot="3753233">
                      <a:off x="0" y="0"/>
                      <a:ext cx="1123137" cy="4016646"/>
                    </a:xfrm>
                    <a:prstGeom prst="rect">
                      <a:avLst/>
                    </a:prstGeom>
                  </am3d:spPr>
                  <am3d:camera>
                    <am3d:pos x="0" y="0" z="51708359"/>
                    <am3d:up dx="0" dy="36000000" dz="0"/>
                    <am3d:lookAt x="0" y="0" z="0"/>
                    <am3d:perspective fov="2700000"/>
                  </am3d:camera>
                  <am3d:trans>
                    <am3d:meterPerModelUnit n="4172851" d="1000000"/>
                    <am3d:preTrans dx="0" dy="-18000000" dz="0"/>
                    <am3d:scale>
                      <am3d:sx n="1000000" d="1000000"/>
                      <am3d:sy n="1000000" d="1000000"/>
                      <am3d:sz n="1000000" d="1000000"/>
                    </am3d:scale>
                    <am3d:rot ax="-3390040" ay="-2424493" az="2664194"/>
                    <am3d:postTrans dx="0" dy="0" dz="0"/>
                  </am3d:trans>
                  <am3d:raster rName="Office3DRenderer" rVer="16.0.8326">
                    <am3d:blip r:embed="rId4"/>
                  </am3d:raster>
                  <am3d:objViewport viewportSz="45686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Magnifying glass">
                <a:extLst>
                  <a:ext uri="{FF2B5EF4-FFF2-40B4-BE49-F238E27FC236}">
                    <a16:creationId xmlns:a16="http://schemas.microsoft.com/office/drawing/2014/main" id="{7C419722-F6CD-9957-5A79-8BF779DDCA08}"/>
                  </a:ext>
                </a:extLst>
              </p:cNvPr>
              <p:cNvPicPr>
                <a:picLocks noGrp="1" noRot="1" noChangeAspect="1" noMove="1" noResize="1" noEditPoints="1" noAdjustHandles="1" noChangeArrowheads="1" noChangeShapeType="1" noCrop="1"/>
              </p:cNvPicPr>
              <p:nvPr/>
            </p:nvPicPr>
            <p:blipFill>
              <a:blip r:embed="rId4"/>
              <a:stretch>
                <a:fillRect/>
              </a:stretch>
            </p:blipFill>
            <p:spPr>
              <a:xfrm rot="3753233">
                <a:off x="4037010" y="3287090"/>
                <a:ext cx="1123137" cy="401664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Books">
                <a:extLst>
                  <a:ext uri="{FF2B5EF4-FFF2-40B4-BE49-F238E27FC236}">
                    <a16:creationId xmlns:a16="http://schemas.microsoft.com/office/drawing/2014/main" id="{D189B6B3-236F-16B0-7B82-6BF3C528DBD7}"/>
                  </a:ext>
                </a:extLst>
              </p:cNvPr>
              <p:cNvGraphicFramePr>
                <a:graphicFrameLocks noChangeAspect="1"/>
              </p:cNvGraphicFramePr>
              <p:nvPr>
                <p:extLst>
                  <p:ext uri="{D42A27DB-BD31-4B8C-83A1-F6EECF244321}">
                    <p14:modId xmlns:p14="http://schemas.microsoft.com/office/powerpoint/2010/main" val="3997872725"/>
                  </p:ext>
                </p:extLst>
              </p:nvPr>
            </p:nvGraphicFramePr>
            <p:xfrm rot="151108">
              <a:off x="6044548" y="3902511"/>
              <a:ext cx="3195214" cy="2700718"/>
            </p:xfrm>
            <a:graphic>
              <a:graphicData uri="http://schemas.microsoft.com/office/drawing/2017/model3d">
                <am3d:model3d r:embed="rId5">
                  <am3d:spPr>
                    <a:xfrm rot="151108">
                      <a:off x="0" y="0"/>
                      <a:ext cx="3195214" cy="2700718"/>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671192" ay="504353" az="99357"/>
                    <am3d:postTrans dx="0" dy="0" dz="0"/>
                  </am3d:trans>
                  <am3d:raster rName="Office3DRenderer" rVer="16.0.8326">
                    <am3d:blip r:embed="rId6"/>
                  </am3d:raster>
                  <am3d:objViewport viewportSz="47547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Books">
                <a:extLst>
                  <a:ext uri="{FF2B5EF4-FFF2-40B4-BE49-F238E27FC236}">
                    <a16:creationId xmlns:a16="http://schemas.microsoft.com/office/drawing/2014/main" id="{D189B6B3-236F-16B0-7B82-6BF3C528DBD7}"/>
                  </a:ext>
                </a:extLst>
              </p:cNvPr>
              <p:cNvPicPr>
                <a:picLocks noGrp="1" noRot="1" noChangeAspect="1" noMove="1" noResize="1" noEditPoints="1" noAdjustHandles="1" noChangeArrowheads="1" noChangeShapeType="1" noCrop="1"/>
              </p:cNvPicPr>
              <p:nvPr/>
            </p:nvPicPr>
            <p:blipFill>
              <a:blip r:embed="rId6"/>
              <a:stretch>
                <a:fillRect/>
              </a:stretch>
            </p:blipFill>
            <p:spPr>
              <a:xfrm rot="151108">
                <a:off x="6044548" y="3902511"/>
                <a:ext cx="3195214" cy="2700718"/>
              </a:xfrm>
              <a:prstGeom prst="rect">
                <a:avLst/>
              </a:prstGeom>
            </p:spPr>
          </p:pic>
        </mc:Fallback>
      </mc:AlternateContent>
    </p:spTree>
    <p:extLst>
      <p:ext uri="{BB962C8B-B14F-4D97-AF65-F5344CB8AC3E}">
        <p14:creationId xmlns:p14="http://schemas.microsoft.com/office/powerpoint/2010/main" val="23385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1000"/>
                                  </p:stCondLst>
                                  <p:childTnLst>
                                    <p:anim calcmode="lin" valueType="num">
                                      <p:cBhvr additive="sum">
                                        <p:cTn id="6" dur="2000" fill="hold"/>
                                        <p:tgtEl>
                                          <p:spTgt spid="1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1" presetID="39" presetClass="emph" presetSubtype="2" fill="hold" nodeType="withEffect">
                                  <p:stCondLst>
                                    <p:cond delay="1000"/>
                                  </p:stCondLst>
                                  <p:childTnLst>
                                    <p:anim calcmode="lin" valueType="num">
                                      <p:cBhvr additive="sum">
                                        <p:cTn id="12" dur="2000" fill="hold"/>
                                        <p:tgtEl>
                                          <p:spTgt spid="21"/>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3" dur="2000" fill="hold"/>
                                        <p:tgtEl>
                                          <p:spTgt spid="21"/>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4" dur="2000" fill="hold"/>
                                        <p:tgtEl>
                                          <p:spTgt spid="21"/>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5" dur="2000" fill="hold"/>
                                        <p:tgtEl>
                                          <p:spTgt spid="21"/>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2000" fill="hold"/>
                                        <p:tgtEl>
                                          <p:spTgt spid="21"/>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8218970" cy="1569660"/>
          </a:xfrm>
          <a:prstGeom prst="rect">
            <a:avLst/>
          </a:prstGeom>
          <a:noFill/>
        </p:spPr>
        <p:txBody>
          <a:bodyPr wrap="square" rtlCol="0">
            <a:spAutoFit/>
          </a:bodyPr>
          <a:lstStyle/>
          <a:p>
            <a:r>
              <a:rPr lang="en-US" sz="4800" b="1" dirty="0">
                <a:latin typeface="Arial Black" panose="020B0A04020102020204" pitchFamily="34" charset="0"/>
              </a:rPr>
              <a:t>When an Investigation is Required </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04816"/>
            <a:ext cx="9141987" cy="1569660"/>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Investigations are required based on the type of complaint(s) where facts are gathered, assessing the situation and determining the appropriate progressive disciplinary action (if necessary).</a:t>
            </a:r>
          </a:p>
        </p:txBody>
      </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5" name="Group 6">
            <a:extLst>
              <a:ext uri="{FF2B5EF4-FFF2-40B4-BE49-F238E27FC236}">
                <a16:creationId xmlns:a16="http://schemas.microsoft.com/office/drawing/2014/main" id="{44269D53-6ED2-9A0B-1136-91582CDB9BAD}"/>
              </a:ext>
            </a:extLst>
          </p:cNvPr>
          <p:cNvGrpSpPr/>
          <p:nvPr/>
        </p:nvGrpSpPr>
        <p:grpSpPr>
          <a:xfrm>
            <a:off x="10344557" y="1059124"/>
            <a:ext cx="3735531" cy="3735531"/>
            <a:chOff x="0" y="0"/>
            <a:chExt cx="812800" cy="812800"/>
          </a:xfrm>
        </p:grpSpPr>
        <p:sp>
          <p:nvSpPr>
            <p:cNvPr id="6" name="Freeform 7">
              <a:extLst>
                <a:ext uri="{FF2B5EF4-FFF2-40B4-BE49-F238E27FC236}">
                  <a16:creationId xmlns:a16="http://schemas.microsoft.com/office/drawing/2014/main" id="{627656A0-9AE9-C44E-FB8A-37E22957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7" name="TextBox 8">
              <a:extLst>
                <a:ext uri="{FF2B5EF4-FFF2-40B4-BE49-F238E27FC236}">
                  <a16:creationId xmlns:a16="http://schemas.microsoft.com/office/drawing/2014/main" id="{607F5010-5FF4-1F7C-CC06-895430939D5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16" name="Group 15">
            <a:extLst>
              <a:ext uri="{FF2B5EF4-FFF2-40B4-BE49-F238E27FC236}">
                <a16:creationId xmlns:a16="http://schemas.microsoft.com/office/drawing/2014/main" id="{545BACAD-A1E3-EB89-D536-460B20063AD6}"/>
              </a:ext>
            </a:extLst>
          </p:cNvPr>
          <p:cNvGrpSpPr/>
          <p:nvPr/>
        </p:nvGrpSpPr>
        <p:grpSpPr>
          <a:xfrm>
            <a:off x="610271" y="3239639"/>
            <a:ext cx="9045055" cy="2604551"/>
            <a:chOff x="628559" y="3705983"/>
            <a:chExt cx="9045055" cy="2604551"/>
          </a:xfrm>
        </p:grpSpPr>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2"/>
            <a:stretch>
              <a:fillRect/>
            </a:stretch>
          </p:blipFill>
          <p:spPr>
            <a:xfrm>
              <a:off x="628559" y="3705983"/>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69582" y="3775492"/>
              <a:ext cx="8504031"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Anytime a manager receives a complaint, they are required to determine its credibility and of it warrants an investigation.</a:t>
              </a:r>
            </a:p>
          </p:txBody>
        </p:sp>
        <p:pic>
          <p:nvPicPr>
            <p:cNvPr id="11" name="Picture 10">
              <a:extLst>
                <a:ext uri="{FF2B5EF4-FFF2-40B4-BE49-F238E27FC236}">
                  <a16:creationId xmlns:a16="http://schemas.microsoft.com/office/drawing/2014/main" id="{B9E3E90E-3B24-0FC5-C8EF-25E54CCDDCE5}"/>
                </a:ext>
              </a:extLst>
            </p:cNvPr>
            <p:cNvPicPr>
              <a:picLocks noChangeAspect="1"/>
            </p:cNvPicPr>
            <p:nvPr/>
          </p:nvPicPr>
          <p:blipFill>
            <a:blip r:embed="rId2"/>
            <a:stretch>
              <a:fillRect/>
            </a:stretch>
          </p:blipFill>
          <p:spPr>
            <a:xfrm>
              <a:off x="632097" y="4489253"/>
              <a:ext cx="451143" cy="512108"/>
            </a:xfrm>
            <a:prstGeom prst="rect">
              <a:avLst/>
            </a:prstGeom>
          </p:spPr>
        </p:pic>
        <p:sp>
          <p:nvSpPr>
            <p:cNvPr id="12" name="TextBox 11">
              <a:extLst>
                <a:ext uri="{FF2B5EF4-FFF2-40B4-BE49-F238E27FC236}">
                  <a16:creationId xmlns:a16="http://schemas.microsoft.com/office/drawing/2014/main" id="{9E084880-3D22-FABB-4360-B3CEAC91AA0F}"/>
                </a:ext>
              </a:extLst>
            </p:cNvPr>
            <p:cNvSpPr txBox="1"/>
            <p:nvPr/>
          </p:nvSpPr>
          <p:spPr>
            <a:xfrm>
              <a:off x="1176482" y="4556168"/>
              <a:ext cx="8497132"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You may be asked by an AFSS and/or HR Rep to participate in the investigation providing documentation, written statements, or other information.</a:t>
              </a:r>
            </a:p>
          </p:txBody>
        </p:sp>
        <p:pic>
          <p:nvPicPr>
            <p:cNvPr id="13" name="Picture 12">
              <a:extLst>
                <a:ext uri="{FF2B5EF4-FFF2-40B4-BE49-F238E27FC236}">
                  <a16:creationId xmlns:a16="http://schemas.microsoft.com/office/drawing/2014/main" id="{F3D49CD1-7060-454E-F423-21E2B9C9422B}"/>
                </a:ext>
              </a:extLst>
            </p:cNvPr>
            <p:cNvPicPr>
              <a:picLocks noChangeAspect="1"/>
            </p:cNvPicPr>
            <p:nvPr/>
          </p:nvPicPr>
          <p:blipFill>
            <a:blip r:embed="rId2"/>
            <a:stretch>
              <a:fillRect/>
            </a:stretch>
          </p:blipFill>
          <p:spPr>
            <a:xfrm>
              <a:off x="632097" y="5545893"/>
              <a:ext cx="451143" cy="512108"/>
            </a:xfrm>
            <a:prstGeom prst="rect">
              <a:avLst/>
            </a:prstGeom>
          </p:spPr>
        </p:pic>
        <p:sp>
          <p:nvSpPr>
            <p:cNvPr id="20" name="TextBox 19">
              <a:extLst>
                <a:ext uri="{FF2B5EF4-FFF2-40B4-BE49-F238E27FC236}">
                  <a16:creationId xmlns:a16="http://schemas.microsoft.com/office/drawing/2014/main" id="{F724CBEE-8B71-9C0F-735C-32F1BA8AA8F9}"/>
                </a:ext>
              </a:extLst>
            </p:cNvPr>
            <p:cNvSpPr txBox="1"/>
            <p:nvPr/>
          </p:nvSpPr>
          <p:spPr>
            <a:xfrm>
              <a:off x="1176482" y="5602648"/>
              <a:ext cx="8497132"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managers are unsure of credibility of the complaint, reach out to your AFSS and/or HR Rep.</a:t>
              </a:r>
            </a:p>
          </p:txBody>
        </p:sp>
      </p:grpSp>
    </p:spTree>
    <p:extLst>
      <p:ext uri="{BB962C8B-B14F-4D97-AF65-F5344CB8AC3E}">
        <p14:creationId xmlns:p14="http://schemas.microsoft.com/office/powerpoint/2010/main" val="3807329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991F3205-13BD-A83F-33EC-748EE838769A}"/>
              </a:ext>
            </a:extLst>
          </p:cNvPr>
          <p:cNvSpPr txBox="1"/>
          <p:nvPr/>
        </p:nvSpPr>
        <p:spPr>
          <a:xfrm>
            <a:off x="9673614" y="181495"/>
            <a:ext cx="2518386" cy="7875385"/>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sp>
        <p:nvSpPr>
          <p:cNvPr id="14" name="TextBox 13">
            <a:extLst>
              <a:ext uri="{FF2B5EF4-FFF2-40B4-BE49-F238E27FC236}">
                <a16:creationId xmlns:a16="http://schemas.microsoft.com/office/drawing/2014/main" id="{2419EE9A-14D1-4769-4873-2734A80028DF}"/>
              </a:ext>
            </a:extLst>
          </p:cNvPr>
          <p:cNvSpPr txBox="1"/>
          <p:nvPr/>
        </p:nvSpPr>
        <p:spPr>
          <a:xfrm>
            <a:off x="489095" y="76130"/>
            <a:ext cx="7648626" cy="1569660"/>
          </a:xfrm>
          <a:prstGeom prst="rect">
            <a:avLst/>
          </a:prstGeom>
          <a:noFill/>
        </p:spPr>
        <p:txBody>
          <a:bodyPr wrap="square" rtlCol="0">
            <a:spAutoFit/>
          </a:bodyPr>
          <a:lstStyle/>
          <a:p>
            <a:r>
              <a:rPr lang="en-US" sz="4800" b="1" dirty="0">
                <a:latin typeface="Arial Black" panose="020B0A04020102020204" pitchFamily="34" charset="0"/>
              </a:rPr>
              <a:t>When an Investigation is Required</a:t>
            </a:r>
          </a:p>
        </p:txBody>
      </p:sp>
      <p:sp>
        <p:nvSpPr>
          <p:cNvPr id="15" name="TextBox 14">
            <a:extLst>
              <a:ext uri="{FF2B5EF4-FFF2-40B4-BE49-F238E27FC236}">
                <a16:creationId xmlns:a16="http://schemas.microsoft.com/office/drawing/2014/main" id="{11E68D66-0D64-9A4C-7CB6-1CC290DF761D}"/>
              </a:ext>
            </a:extLst>
          </p:cNvPr>
          <p:cNvSpPr txBox="1"/>
          <p:nvPr/>
        </p:nvSpPr>
        <p:spPr>
          <a:xfrm>
            <a:off x="531626" y="1605527"/>
            <a:ext cx="9141987"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Here are some examples of when an investigation is warranted:</a:t>
            </a:r>
          </a:p>
        </p:txBody>
      </p:sp>
      <p:grpSp>
        <p:nvGrpSpPr>
          <p:cNvPr id="16" name="Group 6">
            <a:extLst>
              <a:ext uri="{FF2B5EF4-FFF2-40B4-BE49-F238E27FC236}">
                <a16:creationId xmlns:a16="http://schemas.microsoft.com/office/drawing/2014/main" id="{BEDCA359-5FA9-FBEB-F340-BD635E52F991}"/>
              </a:ext>
            </a:extLst>
          </p:cNvPr>
          <p:cNvGrpSpPr/>
          <p:nvPr/>
        </p:nvGrpSpPr>
        <p:grpSpPr>
          <a:xfrm>
            <a:off x="10342568" y="1056103"/>
            <a:ext cx="3735531" cy="3735531"/>
            <a:chOff x="0" y="0"/>
            <a:chExt cx="812800" cy="812800"/>
          </a:xfrm>
        </p:grpSpPr>
        <p:sp>
          <p:nvSpPr>
            <p:cNvPr id="17" name="Freeform 7">
              <a:extLst>
                <a:ext uri="{FF2B5EF4-FFF2-40B4-BE49-F238E27FC236}">
                  <a16:creationId xmlns:a16="http://schemas.microsoft.com/office/drawing/2014/main" id="{4CE99E7B-35E1-74CE-DB27-EC354CA7D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18" name="TextBox 8">
              <a:extLst>
                <a:ext uri="{FF2B5EF4-FFF2-40B4-BE49-F238E27FC236}">
                  <a16:creationId xmlns:a16="http://schemas.microsoft.com/office/drawing/2014/main" id="{4CCE4CD9-5600-4C34-1212-1F1F31AD310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grpSp>
        <p:nvGrpSpPr>
          <p:cNvPr id="2" name="Group 6">
            <a:extLst>
              <a:ext uri="{FF2B5EF4-FFF2-40B4-BE49-F238E27FC236}">
                <a16:creationId xmlns:a16="http://schemas.microsoft.com/office/drawing/2014/main" id="{1F1BECCC-F5A6-AB93-AC78-9F1FDD27ADE1}"/>
              </a:ext>
            </a:extLst>
          </p:cNvPr>
          <p:cNvGrpSpPr/>
          <p:nvPr/>
        </p:nvGrpSpPr>
        <p:grpSpPr>
          <a:xfrm>
            <a:off x="11340279" y="5947748"/>
            <a:ext cx="3735531" cy="3735531"/>
            <a:chOff x="0" y="0"/>
            <a:chExt cx="812800" cy="812800"/>
          </a:xfrm>
        </p:grpSpPr>
        <p:sp>
          <p:nvSpPr>
            <p:cNvPr id="3" name="Freeform 7">
              <a:extLst>
                <a:ext uri="{FF2B5EF4-FFF2-40B4-BE49-F238E27FC236}">
                  <a16:creationId xmlns:a16="http://schemas.microsoft.com/office/drawing/2014/main" id="{E07F050F-549F-2B70-BA0C-4074794969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pPr defTabSz="570586"/>
              <a:endParaRPr lang="en-US" sz="1123">
                <a:solidFill>
                  <a:prstClr val="black"/>
                </a:solidFill>
                <a:latin typeface="Calibri"/>
              </a:endParaRPr>
            </a:p>
          </p:txBody>
        </p:sp>
        <p:sp>
          <p:nvSpPr>
            <p:cNvPr id="4" name="TextBox 8">
              <a:extLst>
                <a:ext uri="{FF2B5EF4-FFF2-40B4-BE49-F238E27FC236}">
                  <a16:creationId xmlns:a16="http://schemas.microsoft.com/office/drawing/2014/main" id="{73C05848-DE06-E159-ED49-821498D03D84}"/>
                </a:ext>
              </a:extLst>
            </p:cNvPr>
            <p:cNvSpPr txBox="1"/>
            <p:nvPr/>
          </p:nvSpPr>
          <p:spPr>
            <a:xfrm>
              <a:off x="76200" y="38100"/>
              <a:ext cx="660400" cy="698500"/>
            </a:xfrm>
            <a:prstGeom prst="rect">
              <a:avLst/>
            </a:prstGeom>
          </p:spPr>
          <p:txBody>
            <a:bodyPr lIns="50800" tIns="50800" rIns="50800" bIns="50800" rtlCol="0" anchor="ctr"/>
            <a:lstStyle/>
            <a:p>
              <a:pPr algn="ctr" defTabSz="570586">
                <a:lnSpc>
                  <a:spcPts val="2659"/>
                </a:lnSpc>
                <a:spcBef>
                  <a:spcPct val="0"/>
                </a:spcBef>
              </a:pPr>
              <a:endParaRPr sz="1123">
                <a:solidFill>
                  <a:prstClr val="black"/>
                </a:solidFill>
                <a:latin typeface="Calibri"/>
              </a:endParaRPr>
            </a:p>
          </p:txBody>
        </p:sp>
      </p:grpSp>
      <p:pic>
        <p:nvPicPr>
          <p:cNvPr id="24" name="Picture 23">
            <a:extLst>
              <a:ext uri="{FF2B5EF4-FFF2-40B4-BE49-F238E27FC236}">
                <a16:creationId xmlns:a16="http://schemas.microsoft.com/office/drawing/2014/main" id="{0344212F-3BA3-F0A5-85CE-EC595A7F2B79}"/>
              </a:ext>
            </a:extLst>
          </p:cNvPr>
          <p:cNvPicPr>
            <a:picLocks noChangeAspect="1"/>
          </p:cNvPicPr>
          <p:nvPr/>
        </p:nvPicPr>
        <p:blipFill>
          <a:blip r:embed="rId3"/>
          <a:srcRect l="18046" r="14023"/>
          <a:stretch/>
        </p:blipFill>
        <p:spPr>
          <a:xfrm>
            <a:off x="4753232" y="2275779"/>
            <a:ext cx="4525922" cy="4441730"/>
          </a:xfrm>
          <a:prstGeom prst="rect">
            <a:avLst/>
          </a:prstGeom>
        </p:spPr>
      </p:pic>
      <p:pic>
        <p:nvPicPr>
          <p:cNvPr id="22" name="DD Time fraud gif" descr="Timecard GIFs | Tenor">
            <a:extLst>
              <a:ext uri="{FF2B5EF4-FFF2-40B4-BE49-F238E27FC236}">
                <a16:creationId xmlns:a16="http://schemas.microsoft.com/office/drawing/2014/main" id="{31A3055E-C1C0-B734-2205-7CAA91B9F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965" y="2566637"/>
            <a:ext cx="3806456" cy="216821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B2CFF5E-69B1-4B30-A2D6-BF1A5662F522}"/>
              </a:ext>
            </a:extLst>
          </p:cNvPr>
          <p:cNvGrpSpPr/>
          <p:nvPr/>
        </p:nvGrpSpPr>
        <p:grpSpPr>
          <a:xfrm>
            <a:off x="606720" y="2531379"/>
            <a:ext cx="4123458" cy="3379206"/>
            <a:chOff x="625008" y="2705115"/>
            <a:chExt cx="4123458" cy="3379206"/>
          </a:xfrm>
        </p:grpSpPr>
        <p:pic>
          <p:nvPicPr>
            <p:cNvPr id="9" name="Picture 8">
              <a:extLst>
                <a:ext uri="{FF2B5EF4-FFF2-40B4-BE49-F238E27FC236}">
                  <a16:creationId xmlns:a16="http://schemas.microsoft.com/office/drawing/2014/main" id="{020EF4BD-ECBA-BE65-78A1-4FD14D4191C4}"/>
                </a:ext>
              </a:extLst>
            </p:cNvPr>
            <p:cNvPicPr>
              <a:picLocks noChangeAspect="1"/>
            </p:cNvPicPr>
            <p:nvPr/>
          </p:nvPicPr>
          <p:blipFill>
            <a:blip r:embed="rId5"/>
            <a:stretch>
              <a:fillRect/>
            </a:stretch>
          </p:blipFill>
          <p:spPr>
            <a:xfrm>
              <a:off x="628559" y="2705115"/>
              <a:ext cx="451143" cy="512108"/>
            </a:xfrm>
            <a:prstGeom prst="rect">
              <a:avLst/>
            </a:prstGeom>
          </p:spPr>
        </p:pic>
        <p:sp>
          <p:nvSpPr>
            <p:cNvPr id="10" name="TextBox 9">
              <a:extLst>
                <a:ext uri="{FF2B5EF4-FFF2-40B4-BE49-F238E27FC236}">
                  <a16:creationId xmlns:a16="http://schemas.microsoft.com/office/drawing/2014/main" id="{C395A997-391E-4A0B-4F3A-60705532513C}"/>
                </a:ext>
              </a:extLst>
            </p:cNvPr>
            <p:cNvSpPr txBox="1"/>
            <p:nvPr/>
          </p:nvSpPr>
          <p:spPr>
            <a:xfrm>
              <a:off x="1169583" y="2764458"/>
              <a:ext cx="2335624"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Timecard Issues</a:t>
              </a:r>
            </a:p>
          </p:txBody>
        </p:sp>
        <p:pic>
          <p:nvPicPr>
            <p:cNvPr id="12" name="Picture 11">
              <a:extLst>
                <a:ext uri="{FF2B5EF4-FFF2-40B4-BE49-F238E27FC236}">
                  <a16:creationId xmlns:a16="http://schemas.microsoft.com/office/drawing/2014/main" id="{56D2E3DC-120C-DA2E-496F-E683DB3FA6EE}"/>
                </a:ext>
              </a:extLst>
            </p:cNvPr>
            <p:cNvPicPr>
              <a:picLocks noChangeAspect="1"/>
            </p:cNvPicPr>
            <p:nvPr/>
          </p:nvPicPr>
          <p:blipFill>
            <a:blip r:embed="rId5"/>
            <a:stretch>
              <a:fillRect/>
            </a:stretch>
          </p:blipFill>
          <p:spPr>
            <a:xfrm>
              <a:off x="642732" y="3410410"/>
              <a:ext cx="451143" cy="512108"/>
            </a:xfrm>
            <a:prstGeom prst="rect">
              <a:avLst/>
            </a:prstGeom>
          </p:spPr>
        </p:pic>
        <p:sp>
          <p:nvSpPr>
            <p:cNvPr id="19" name="TextBox 18">
              <a:extLst>
                <a:ext uri="{FF2B5EF4-FFF2-40B4-BE49-F238E27FC236}">
                  <a16:creationId xmlns:a16="http://schemas.microsoft.com/office/drawing/2014/main" id="{5B4CF917-445A-E153-A18E-EC7473B47FA6}"/>
                </a:ext>
              </a:extLst>
            </p:cNvPr>
            <p:cNvSpPr txBox="1"/>
            <p:nvPr/>
          </p:nvSpPr>
          <p:spPr>
            <a:xfrm>
              <a:off x="1183754" y="3459120"/>
              <a:ext cx="2335624"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Theft of Property</a:t>
              </a:r>
            </a:p>
          </p:txBody>
        </p:sp>
        <p:pic>
          <p:nvPicPr>
            <p:cNvPr id="20" name="Picture 19">
              <a:extLst>
                <a:ext uri="{FF2B5EF4-FFF2-40B4-BE49-F238E27FC236}">
                  <a16:creationId xmlns:a16="http://schemas.microsoft.com/office/drawing/2014/main" id="{79E96DCC-AAD5-1819-A03F-7406FE05F0C5}"/>
                </a:ext>
              </a:extLst>
            </p:cNvPr>
            <p:cNvPicPr>
              <a:picLocks noChangeAspect="1"/>
            </p:cNvPicPr>
            <p:nvPr/>
          </p:nvPicPr>
          <p:blipFill>
            <a:blip r:embed="rId5"/>
            <a:stretch>
              <a:fillRect/>
            </a:stretch>
          </p:blipFill>
          <p:spPr>
            <a:xfrm>
              <a:off x="625008" y="4115705"/>
              <a:ext cx="451143" cy="512108"/>
            </a:xfrm>
            <a:prstGeom prst="rect">
              <a:avLst/>
            </a:prstGeom>
          </p:spPr>
        </p:pic>
        <p:sp>
          <p:nvSpPr>
            <p:cNvPr id="21" name="TextBox 20">
              <a:extLst>
                <a:ext uri="{FF2B5EF4-FFF2-40B4-BE49-F238E27FC236}">
                  <a16:creationId xmlns:a16="http://schemas.microsoft.com/office/drawing/2014/main" id="{25826124-0116-6E6B-BAE2-00712FDCB417}"/>
                </a:ext>
              </a:extLst>
            </p:cNvPr>
            <p:cNvSpPr txBox="1"/>
            <p:nvPr/>
          </p:nvSpPr>
          <p:spPr>
            <a:xfrm>
              <a:off x="1166027" y="4164418"/>
              <a:ext cx="3582439"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Discourteous and Inappropriate Conduct</a:t>
              </a:r>
            </a:p>
          </p:txBody>
        </p:sp>
        <p:pic>
          <p:nvPicPr>
            <p:cNvPr id="25" name="Picture 24">
              <a:extLst>
                <a:ext uri="{FF2B5EF4-FFF2-40B4-BE49-F238E27FC236}">
                  <a16:creationId xmlns:a16="http://schemas.microsoft.com/office/drawing/2014/main" id="{29EF9C4F-0989-FB04-2A0A-08E4028D5270}"/>
                </a:ext>
              </a:extLst>
            </p:cNvPr>
            <p:cNvPicPr>
              <a:picLocks noChangeAspect="1"/>
            </p:cNvPicPr>
            <p:nvPr/>
          </p:nvPicPr>
          <p:blipFill>
            <a:blip r:embed="rId5"/>
            <a:stretch>
              <a:fillRect/>
            </a:stretch>
          </p:blipFill>
          <p:spPr>
            <a:xfrm>
              <a:off x="625008" y="5009785"/>
              <a:ext cx="451143" cy="512108"/>
            </a:xfrm>
            <a:prstGeom prst="rect">
              <a:avLst/>
            </a:prstGeom>
          </p:spPr>
        </p:pic>
        <p:sp>
          <p:nvSpPr>
            <p:cNvPr id="26" name="TextBox 25">
              <a:extLst>
                <a:ext uri="{FF2B5EF4-FFF2-40B4-BE49-F238E27FC236}">
                  <a16:creationId xmlns:a16="http://schemas.microsoft.com/office/drawing/2014/main" id="{B6D68253-3B6F-FF98-6124-5C468AB4B33F}"/>
                </a:ext>
              </a:extLst>
            </p:cNvPr>
            <p:cNvSpPr txBox="1"/>
            <p:nvPr/>
          </p:nvSpPr>
          <p:spPr>
            <a:xfrm>
              <a:off x="1166027" y="5068658"/>
              <a:ext cx="3582439"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Violations of LAUSD FSD Employee Handbook Policy</a:t>
              </a:r>
            </a:p>
          </p:txBody>
        </p:sp>
      </p:grpSp>
    </p:spTree>
    <p:extLst>
      <p:ext uri="{BB962C8B-B14F-4D97-AF65-F5344CB8AC3E}">
        <p14:creationId xmlns:p14="http://schemas.microsoft.com/office/powerpoint/2010/main" val="27461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00F742-708B-43AC-A168-952BAA3E2DFC}"/>
</file>

<file path=customXml/itemProps2.xml><?xml version="1.0" encoding="utf-8"?>
<ds:datastoreItem xmlns:ds="http://schemas.openxmlformats.org/officeDocument/2006/customXml" ds:itemID="{D07E6B12-2A7F-47D3-9F6E-4849CBE08E4E}"/>
</file>

<file path=docProps/app.xml><?xml version="1.0" encoding="utf-8"?>
<Properties xmlns="http://schemas.openxmlformats.org/officeDocument/2006/extended-properties" xmlns:vt="http://schemas.openxmlformats.org/officeDocument/2006/docPropsVTypes">
  <TotalTime>1290</TotalTime>
  <Words>2062</Words>
  <Application>Microsoft Office PowerPoint</Application>
  <PresentationFormat>Widescreen</PresentationFormat>
  <Paragraphs>283</Paragraphs>
  <Slides>39</Slides>
  <Notes>22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Display</vt:lpstr>
      <vt:lpstr>Arial</vt:lpstr>
      <vt:lpstr>Arial Black</vt:lpstr>
      <vt:lpstr>Calibri</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Outhay, James</dc:creator>
  <cp:lastModifiedBy>Outhay, James</cp:lastModifiedBy>
  <cp:revision>94</cp:revision>
  <dcterms:created xsi:type="dcterms:W3CDTF">2024-09-06T16:13:05Z</dcterms:created>
  <dcterms:modified xsi:type="dcterms:W3CDTF">2024-09-10T21:25:35Z</dcterms:modified>
</cp:coreProperties>
</file>